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45"/>
  </p:notesMasterIdLst>
  <p:sldIdLst>
    <p:sldId id="256" r:id="rId2"/>
    <p:sldId id="362" r:id="rId3"/>
    <p:sldId id="258" r:id="rId4"/>
    <p:sldId id="335" r:id="rId5"/>
    <p:sldId id="336" r:id="rId6"/>
    <p:sldId id="337" r:id="rId7"/>
    <p:sldId id="363" r:id="rId8"/>
    <p:sldId id="267" r:id="rId9"/>
    <p:sldId id="268" r:id="rId10"/>
    <p:sldId id="269" r:id="rId11"/>
    <p:sldId id="270" r:id="rId12"/>
    <p:sldId id="271" r:id="rId13"/>
    <p:sldId id="272" r:id="rId14"/>
    <p:sldId id="273" r:id="rId15"/>
    <p:sldId id="274" r:id="rId16"/>
    <p:sldId id="275" r:id="rId17"/>
    <p:sldId id="334" r:id="rId18"/>
    <p:sldId id="355" r:id="rId19"/>
    <p:sldId id="364" r:id="rId20"/>
    <p:sldId id="359" r:id="rId21"/>
    <p:sldId id="360" r:id="rId22"/>
    <p:sldId id="338" r:id="rId23"/>
    <p:sldId id="278" r:id="rId24"/>
    <p:sldId id="343" r:id="rId25"/>
    <p:sldId id="279" r:id="rId26"/>
    <p:sldId id="365" r:id="rId27"/>
    <p:sldId id="340" r:id="rId28"/>
    <p:sldId id="341" r:id="rId29"/>
    <p:sldId id="342" r:id="rId30"/>
    <p:sldId id="344" r:id="rId31"/>
    <p:sldId id="345" r:id="rId32"/>
    <p:sldId id="288" r:id="rId33"/>
    <p:sldId id="289" r:id="rId34"/>
    <p:sldId id="290" r:id="rId35"/>
    <p:sldId id="346" r:id="rId36"/>
    <p:sldId id="361" r:id="rId37"/>
    <p:sldId id="348" r:id="rId38"/>
    <p:sldId id="349" r:id="rId39"/>
    <p:sldId id="350" r:id="rId40"/>
    <p:sldId id="351" r:id="rId41"/>
    <p:sldId id="352" r:id="rId42"/>
    <p:sldId id="353" r:id="rId43"/>
    <p:sldId id="308" r:id="rId44"/>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2" roundtripDataSignature="AMtx7mgzS6X5Oiq4ImT5jZj9T4q7zUneh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0661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52143D-C27F-4F14-89E2-E324BEDE464D}">
  <a:tblStyle styleId="{5152143D-C27F-4F14-89E2-E324BEDE464D}"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35"/>
    <p:restoredTop sz="77887"/>
  </p:normalViewPr>
  <p:slideViewPr>
    <p:cSldViewPr snapToGrid="0" snapToObjects="1">
      <p:cViewPr varScale="1">
        <p:scale>
          <a:sx n="95" d="100"/>
          <a:sy n="95" d="100"/>
        </p:scale>
        <p:origin x="984" y="168"/>
      </p:cViewPr>
      <p:guideLst/>
    </p:cSldViewPr>
  </p:slideViewPr>
  <p:notesTextViewPr>
    <p:cViewPr>
      <p:scale>
        <a:sx n="170" d="100"/>
        <a:sy n="17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64"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62"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3" name="Google Shape;43;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75" name="Google Shape;175;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99" name="Google Shape;199;p16: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11</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06" name="Google Shape;206;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11058f36109_3_0: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0" name="Google Shape;230;g11058f36109_3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1058f36109_3_28: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57" name="Google Shape;257;g11058f36109_3_2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1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86" name="Google Shape;286;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1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93" name="Google Shape;293;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00" name="Google Shape;300;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18" name="Google Shape;318;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1752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68739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5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30" name="Google Shape;330;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p5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56" name="Google Shape;356;p5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6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4" name="Google Shape;364;p6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65" name="Google Shape;365;p60: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22</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25" name="Google Shape;325;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4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49" name="Google Shape;449;p4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33" name="Google Shape;333;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89602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6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0" name="Google Shape;380;p6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81" name="Google Shape;381;p62: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27</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6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08" name="Google Shape;408;p6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p6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35" name="Google Shape;435;p6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6" name="Google Shape;56;p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p6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76" name="Google Shape;476;p6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6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90" name="Google Shape;490;p6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6"/>
        <p:cNvGrpSpPr/>
        <p:nvPr/>
      </p:nvGrpSpPr>
      <p:grpSpPr>
        <a:xfrm>
          <a:off x="0" y="0"/>
          <a:ext cx="0" cy="0"/>
          <a:chOff x="0" y="0"/>
          <a:chExt cx="0" cy="0"/>
        </a:xfrm>
      </p:grpSpPr>
      <p:sp>
        <p:nvSpPr>
          <p:cNvPr id="497" name="Google Shape;497;p6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98" name="Google Shape;498;p6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Google Shape;522;p6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23" name="Google Shape;523;p6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Google Shape;536;p6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37" name="Google Shape;537;p6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3"/>
        <p:cNvGrpSpPr/>
        <p:nvPr/>
      </p:nvGrpSpPr>
      <p:grpSpPr>
        <a:xfrm>
          <a:off x="0" y="0"/>
          <a:ext cx="0" cy="0"/>
          <a:chOff x="0" y="0"/>
          <a:chExt cx="0" cy="0"/>
        </a:xfrm>
      </p:grpSpPr>
      <p:sp>
        <p:nvSpPr>
          <p:cNvPr id="554" name="Google Shape;554;p7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55" name="Google Shape;555;p7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p7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66" name="Google Shape;566;p7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
        <p:cNvGrpSpPr/>
        <p:nvPr/>
      </p:nvGrpSpPr>
      <p:grpSpPr>
        <a:xfrm>
          <a:off x="0" y="0"/>
          <a:ext cx="0" cy="0"/>
          <a:chOff x="0" y="0"/>
          <a:chExt cx="0" cy="0"/>
        </a:xfrm>
      </p:grpSpPr>
      <p:sp>
        <p:nvSpPr>
          <p:cNvPr id="584" name="Google Shape;584;p7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85" name="Google Shape;585;p7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p7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598" name="Google Shape;598;p7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9"/>
        <p:cNvGrpSpPr/>
        <p:nvPr/>
      </p:nvGrpSpPr>
      <p:grpSpPr>
        <a:xfrm>
          <a:off x="0" y="0"/>
          <a:ext cx="0" cy="0"/>
          <a:chOff x="0" y="0"/>
          <a:chExt cx="0" cy="0"/>
        </a:xfrm>
      </p:grpSpPr>
      <p:sp>
        <p:nvSpPr>
          <p:cNvPr id="610" name="Google Shape;610;p7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11" name="Google Shape;611;p7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01" name="Google Shape;101;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4"/>
        <p:cNvGrpSpPr/>
        <p:nvPr/>
      </p:nvGrpSpPr>
      <p:grpSpPr>
        <a:xfrm>
          <a:off x="0" y="0"/>
          <a:ext cx="0" cy="0"/>
          <a:chOff x="0" y="0"/>
          <a:chExt cx="0" cy="0"/>
        </a:xfrm>
      </p:grpSpPr>
      <p:sp>
        <p:nvSpPr>
          <p:cNvPr id="625" name="Google Shape;625;p7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26" name="Google Shape;626;p7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7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39" name="Google Shape;639;p7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3"/>
        <p:cNvGrpSpPr/>
        <p:nvPr/>
      </p:nvGrpSpPr>
      <p:grpSpPr>
        <a:xfrm>
          <a:off x="0" y="0"/>
          <a:ext cx="0" cy="0"/>
          <a:chOff x="0" y="0"/>
          <a:chExt cx="0" cy="0"/>
        </a:xfrm>
      </p:grpSpPr>
      <p:sp>
        <p:nvSpPr>
          <p:cNvPr id="664" name="Google Shape;664;p7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665" name="Google Shape;665;p7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p79: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05" name="Google Shape;705;p7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17" name="Google Shape;117;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33" name="Google Shape;133;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10fc0afc8c1_1_0:notes"/>
          <p:cNvSpPr txBox="1">
            <a:spLocks noGrp="1"/>
          </p:cNvSpPr>
          <p:nvPr>
            <p:ph type="body" idx="1"/>
          </p:nvPr>
        </p:nvSpPr>
        <p:spPr>
          <a:xfrm>
            <a:off x="960120" y="3520439"/>
            <a:ext cx="7680900" cy="28803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0" name="Google Shape;370;g10fc0afc8c1_1_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4064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47" name="Google Shape;147;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8" name="Google Shape;168;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33915"/>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Winter 2023</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14" name="Google Shape;13;p22">
            <a:extLst>
              <a:ext uri="{FF2B5EF4-FFF2-40B4-BE49-F238E27FC236}">
                <a16:creationId xmlns:a16="http://schemas.microsoft.com/office/drawing/2014/main" id="{AE777B46-8FCB-CE6E-689B-0857EAC1996C}"/>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11" name="Google Shape;16;p22">
            <a:extLst>
              <a:ext uri="{FF2B5EF4-FFF2-40B4-BE49-F238E27FC236}">
                <a16:creationId xmlns:a16="http://schemas.microsoft.com/office/drawing/2014/main" id="{1F98E273-F696-E0EC-A971-AF8FA9FE6725}"/>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7: Cornell Note-taking &amp; Machine Language</a:t>
            </a:r>
            <a:endParaRPr sz="1400" b="0" i="0" u="none" strike="noStrike" cap="none" dirty="0">
              <a:solidFill>
                <a:srgbClr val="000000"/>
              </a:solidFill>
              <a:latin typeface="Arial"/>
              <a:ea typeface="Arial"/>
              <a:cs typeface="Arial"/>
              <a:sym typeface="Arial"/>
            </a:endParaRPr>
          </a:p>
        </p:txBody>
      </p:sp>
      <p:pic>
        <p:nvPicPr>
          <p:cNvPr id="12" name="Google Shape;14;p22">
            <a:extLst>
              <a:ext uri="{FF2B5EF4-FFF2-40B4-BE49-F238E27FC236}">
                <a16:creationId xmlns:a16="http://schemas.microsoft.com/office/drawing/2014/main" id="{98F04B55-4B87-D52D-C431-48BC5DEFA99D}"/>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13" name="Google Shape;15;p22">
            <a:extLst>
              <a:ext uri="{FF2B5EF4-FFF2-40B4-BE49-F238E27FC236}">
                <a16:creationId xmlns:a16="http://schemas.microsoft.com/office/drawing/2014/main" id="{49CB27AF-C934-975C-D3A6-3492955E3AB0}"/>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394645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6" name="Google Shape;13;p22">
            <a:extLst>
              <a:ext uri="{FF2B5EF4-FFF2-40B4-BE49-F238E27FC236}">
                <a16:creationId xmlns:a16="http://schemas.microsoft.com/office/drawing/2014/main" id="{3E5FA00B-D9DD-8066-E22A-1815E71107AE}"/>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7" name="Google Shape;16;p22">
            <a:extLst>
              <a:ext uri="{FF2B5EF4-FFF2-40B4-BE49-F238E27FC236}">
                <a16:creationId xmlns:a16="http://schemas.microsoft.com/office/drawing/2014/main" id="{9CC604C3-BE4E-4A33-B114-1030DB17E375}"/>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7: Cornell Note-taking &amp; Machine Language</a:t>
            </a:r>
            <a:endParaRPr sz="1400" b="0" i="0" u="none" strike="noStrike" cap="none" dirty="0">
              <a:solidFill>
                <a:srgbClr val="000000"/>
              </a:solidFill>
              <a:latin typeface="Arial"/>
              <a:ea typeface="Arial"/>
              <a:cs typeface="Arial"/>
              <a:sym typeface="Arial"/>
            </a:endParaRPr>
          </a:p>
        </p:txBody>
      </p:sp>
      <p:pic>
        <p:nvPicPr>
          <p:cNvPr id="8" name="Google Shape;14;p22">
            <a:extLst>
              <a:ext uri="{FF2B5EF4-FFF2-40B4-BE49-F238E27FC236}">
                <a16:creationId xmlns:a16="http://schemas.microsoft.com/office/drawing/2014/main" id="{18143FA6-6341-5C0B-336F-4325BCE77C07}"/>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9" name="Google Shape;15;p22">
            <a:extLst>
              <a:ext uri="{FF2B5EF4-FFF2-40B4-BE49-F238E27FC236}">
                <a16:creationId xmlns:a16="http://schemas.microsoft.com/office/drawing/2014/main" id="{9998B5F1-1327-2D26-F11F-0BFBD41256ED}"/>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Winter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b="0" dirty="0"/>
              <a:t>Cornell Note-taking &amp; Machine Language</a:t>
            </a:r>
            <a:br>
              <a:rPr lang="en-US" b="0" dirty="0"/>
            </a:br>
            <a:endParaRPr lang="en-US" b="0" dirty="0"/>
          </a:p>
        </p:txBody>
      </p:sp>
      <p:sp>
        <p:nvSpPr>
          <p:cNvPr id="46" name="Google Shape;46;p1"/>
          <p:cNvSpPr txBox="1">
            <a:spLocks noGrp="1"/>
          </p:cNvSpPr>
          <p:nvPr>
            <p:ph type="subTitle" idx="1"/>
          </p:nvPr>
        </p:nvSpPr>
        <p:spPr>
          <a:xfrm>
            <a:off x="685800" y="5214348"/>
            <a:ext cx="7772400" cy="1322478"/>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Cornell Note-taking Method, Machine Languages, Control Flow of Computer Instructions, The Hack Assembly Language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5"/>
          <p:cNvSpPr txBox="1">
            <a:spLocks noGrp="1"/>
          </p:cNvSpPr>
          <p:nvPr>
            <p:ph type="body" idx="1"/>
          </p:nvPr>
        </p:nvSpPr>
        <p:spPr>
          <a:xfrm>
            <a:off x="396875" y="1362075"/>
            <a:ext cx="8366100" cy="560478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520"/>
              </a:spcBef>
              <a:spcAft>
                <a:spcPts val="0"/>
              </a:spcAft>
              <a:buSzPts val="1560"/>
              <a:buNone/>
            </a:pPr>
            <a:r>
              <a:rPr lang="en-US" sz="2000"/>
              <a:t>(This picture will get more detailed as we go!)</a:t>
            </a:r>
            <a:endParaRPr sz="2000"/>
          </a:p>
          <a:p>
            <a:pPr marL="0" lvl="0" indent="0" algn="l" rtl="0">
              <a:lnSpc>
                <a:spcPct val="100000"/>
              </a:lnSpc>
              <a:spcBef>
                <a:spcPts val="520"/>
              </a:spcBef>
              <a:spcAft>
                <a:spcPts val="0"/>
              </a:spcAft>
              <a:buSzPts val="1560"/>
              <a:buNone/>
            </a:pPr>
            <a:endParaRPr/>
          </a:p>
        </p:txBody>
      </p:sp>
      <p:sp>
        <p:nvSpPr>
          <p:cNvPr id="178" name="Google Shape;178;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Storing the Program</a:t>
            </a:r>
            <a:endParaRPr/>
          </a:p>
        </p:txBody>
      </p:sp>
      <p:sp>
        <p:nvSpPr>
          <p:cNvPr id="179" name="Google Shape;179;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sp>
        <p:nvSpPr>
          <p:cNvPr id="180" name="Google Shape;180;p15"/>
          <p:cNvSpPr/>
          <p:nvPr/>
        </p:nvSpPr>
        <p:spPr>
          <a:xfrm>
            <a:off x="1822651" y="1415200"/>
            <a:ext cx="5482200" cy="43164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181" name="Google Shape;181;p15"/>
          <p:cNvSpPr/>
          <p:nvPr/>
        </p:nvSpPr>
        <p:spPr>
          <a:xfrm>
            <a:off x="2030975" y="2078725"/>
            <a:ext cx="25575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182" name="Google Shape;182;p15"/>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183" name="Google Shape;183;p15"/>
          <p:cNvSpPr/>
          <p:nvPr/>
        </p:nvSpPr>
        <p:spPr>
          <a:xfrm>
            <a:off x="5022075" y="2078725"/>
            <a:ext cx="20913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84" name="Google Shape;184;p15"/>
          <p:cNvSpPr/>
          <p:nvPr/>
        </p:nvSpPr>
        <p:spPr>
          <a:xfrm>
            <a:off x="5199025"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185" name="Google Shape;185;p15"/>
          <p:cNvSpPr/>
          <p:nvPr/>
        </p:nvSpPr>
        <p:spPr>
          <a:xfrm>
            <a:off x="5199025" y="5104054"/>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186" name="Google Shape;186;p15"/>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187" name="Google Shape;187;p15"/>
          <p:cNvSpPr/>
          <p:nvPr/>
        </p:nvSpPr>
        <p:spPr>
          <a:xfrm>
            <a:off x="1421550" y="3406975"/>
            <a:ext cx="453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8" name="Google Shape;188;p15"/>
          <p:cNvSpPr/>
          <p:nvPr/>
        </p:nvSpPr>
        <p:spPr>
          <a:xfrm>
            <a:off x="7304850" y="3406975"/>
            <a:ext cx="538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9" name="Google Shape;189;p15"/>
          <p:cNvSpPr/>
          <p:nvPr/>
        </p:nvSpPr>
        <p:spPr>
          <a:xfrm rot="10800000">
            <a:off x="4449075"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0" name="Google Shape;190;p15"/>
          <p:cNvSpPr/>
          <p:nvPr/>
        </p:nvSpPr>
        <p:spPr>
          <a:xfrm>
            <a:off x="4588550"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91" name="Google Shape;191;p15"/>
          <p:cNvPicPr preferRelativeResize="0"/>
          <p:nvPr/>
        </p:nvPicPr>
        <p:blipFill rotWithShape="1">
          <a:blip r:embed="rId3">
            <a:alphaModFix/>
          </a:blip>
          <a:srcRect/>
          <a:stretch/>
        </p:blipFill>
        <p:spPr>
          <a:xfrm>
            <a:off x="5243308" y="2736190"/>
            <a:ext cx="1648825" cy="1820347"/>
          </a:xfrm>
          <a:prstGeom prst="rect">
            <a:avLst/>
          </a:prstGeom>
          <a:noFill/>
          <a:ln>
            <a:noFill/>
          </a:ln>
        </p:spPr>
      </p:pic>
      <p:sp>
        <p:nvSpPr>
          <p:cNvPr id="192" name="Google Shape;192;p15"/>
          <p:cNvSpPr/>
          <p:nvPr/>
        </p:nvSpPr>
        <p:spPr>
          <a:xfrm>
            <a:off x="2467225" y="2736200"/>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Instructions</a:t>
            </a:r>
            <a:endParaRPr sz="1200" b="0" i="0" u="none" strike="noStrike" cap="none">
              <a:solidFill>
                <a:schemeClr val="dk1"/>
              </a:solidFill>
              <a:latin typeface="Calibri"/>
              <a:ea typeface="Calibri"/>
              <a:cs typeface="Calibri"/>
              <a:sym typeface="Calibri"/>
            </a:endParaRPr>
          </a:p>
        </p:txBody>
      </p:sp>
      <p:sp>
        <p:nvSpPr>
          <p:cNvPr id="193" name="Google Shape;193;p15"/>
          <p:cNvSpPr/>
          <p:nvPr/>
        </p:nvSpPr>
        <p:spPr>
          <a:xfrm>
            <a:off x="2467225" y="4062200"/>
            <a:ext cx="1956300" cy="1407000"/>
          </a:xfrm>
          <a:prstGeom prst="rect">
            <a:avLst/>
          </a:prstGeom>
          <a:solidFill>
            <a:srgbClr val="D9EAD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1100100101100111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0011001010101011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Data</a:t>
            </a:r>
            <a:endParaRPr sz="1200" b="0" i="0" u="none" strike="noStrike" cap="none">
              <a:solidFill>
                <a:schemeClr val="dk1"/>
              </a:solidFill>
              <a:latin typeface="Calibri"/>
              <a:ea typeface="Calibri"/>
              <a:cs typeface="Calibri"/>
              <a:sym typeface="Calibri"/>
            </a:endParaRPr>
          </a:p>
        </p:txBody>
      </p:sp>
      <p:sp>
        <p:nvSpPr>
          <p:cNvPr id="194" name="Google Shape;194;p15"/>
          <p:cNvSpPr/>
          <p:nvPr/>
        </p:nvSpPr>
        <p:spPr>
          <a:xfrm>
            <a:off x="2030975" y="2736200"/>
            <a:ext cx="436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2</a:t>
            </a:r>
            <a:endParaRPr sz="1400" b="1" i="0" u="none" strike="noStrike" cap="none">
              <a:solidFill>
                <a:srgbClr val="000000"/>
              </a:solidFill>
              <a:latin typeface="Courier New"/>
              <a:ea typeface="Courier New"/>
              <a:cs typeface="Courier New"/>
              <a:sym typeface="Courier New"/>
            </a:endParaRPr>
          </a:p>
        </p:txBody>
      </p:sp>
      <p:sp>
        <p:nvSpPr>
          <p:cNvPr id="195" name="Google Shape;195;p15"/>
          <p:cNvSpPr/>
          <p:nvPr/>
        </p:nvSpPr>
        <p:spPr>
          <a:xfrm>
            <a:off x="2030975" y="4062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n+2</a:t>
            </a:r>
            <a:endParaRPr sz="14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Assembly Languages</a:t>
            </a:r>
            <a:endParaRPr/>
          </a:p>
        </p:txBody>
      </p:sp>
      <p:sp>
        <p:nvSpPr>
          <p:cNvPr id="202" name="Google Shape;202;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Writing code using 0s and 1s is tedious and error prone</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Assembly languages are a human-readable format of binary instructions that a CPU runs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Each human-readable assembly instruction has a corresponding binary machine code instruction</a:t>
            </a:r>
            <a:endParaRPr dirty="0"/>
          </a:p>
          <a:p>
            <a:pPr marL="640080" lvl="1" indent="-283464" algn="l" rtl="0">
              <a:lnSpc>
                <a:spcPct val="110000"/>
              </a:lnSpc>
              <a:spcBef>
                <a:spcPts val="24"/>
              </a:spcBef>
              <a:spcAft>
                <a:spcPts val="0"/>
              </a:spcAft>
              <a:buSzPts val="2420"/>
              <a:buChar char="▪"/>
            </a:pPr>
            <a:r>
              <a:rPr lang="en-US" dirty="0"/>
              <a:t>Example: </a:t>
            </a:r>
            <a:r>
              <a:rPr lang="en-US" b="1" dirty="0" err="1">
                <a:latin typeface="Courier New"/>
                <a:ea typeface="Courier New"/>
                <a:cs typeface="Courier New"/>
                <a:sym typeface="Courier New"/>
              </a:rPr>
              <a:t>addq</a:t>
            </a:r>
            <a:r>
              <a:rPr lang="en-US" b="1" dirty="0">
                <a:latin typeface="Courier New"/>
                <a:ea typeface="Courier New"/>
                <a:cs typeface="Courier New"/>
                <a:sym typeface="Courier New"/>
              </a:rPr>
              <a:t> reg1, reg2 == 0b1011000101010100</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Assembly is often used as an intermediary between a high-level programming language and machine code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03" name="Google Shape;203;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09" name="Google Shape;209;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sp>
        <p:nvSpPr>
          <p:cNvPr id="210" name="Google Shape;210;p17"/>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12</a:t>
            </a:fld>
            <a:endParaRPr sz="1200" b="1" i="0" u="none" strike="noStrike" cap="none">
              <a:solidFill>
                <a:srgbClr val="4B2A85"/>
              </a:solidFill>
              <a:latin typeface="Calibri"/>
              <a:ea typeface="Calibri"/>
              <a:cs typeface="Calibri"/>
              <a:sym typeface="Calibri"/>
            </a:endParaRPr>
          </a:p>
        </p:txBody>
      </p:sp>
      <p:grpSp>
        <p:nvGrpSpPr>
          <p:cNvPr id="211" name="Google Shape;211;p17"/>
          <p:cNvGrpSpPr/>
          <p:nvPr/>
        </p:nvGrpSpPr>
        <p:grpSpPr>
          <a:xfrm>
            <a:off x="6446600" y="2659638"/>
            <a:ext cx="2406300" cy="2292900"/>
            <a:chOff x="6262025" y="2282550"/>
            <a:chExt cx="2406300" cy="2292900"/>
          </a:xfrm>
        </p:grpSpPr>
        <p:sp>
          <p:nvSpPr>
            <p:cNvPr id="212" name="Google Shape;212;p17"/>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13" name="Google Shape;213;p17"/>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14" name="Google Shape;214;p17"/>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15" name="Google Shape;215;p17"/>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16" name="Google Shape;216;p17"/>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17" name="Google Shape;217;p17"/>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17"/>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19" name="Google Shape;219;p17"/>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20" name="Google Shape;220;p17"/>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21" name="Google Shape;221;p17"/>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22" name="Google Shape;222;p17"/>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23" name="Google Shape;223;p17"/>
          <p:cNvSpPr/>
          <p:nvPr/>
        </p:nvSpPr>
        <p:spPr>
          <a:xfrm>
            <a:off x="357025" y="1626725"/>
            <a:ext cx="1956300" cy="1367850"/>
          </a:xfrm>
          <a:prstGeom prst="rect">
            <a:avLst/>
          </a:prstGeom>
          <a:solidFill>
            <a:srgbClr val="F3F3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24" name="Google Shape;224;p17"/>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17"/>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26" name="Google Shape;226;p17"/>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7" name="Google Shape;227;p17"/>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11058f36109_3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33" name="Google Shape;233;g11058f36109_3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sp>
        <p:nvSpPr>
          <p:cNvPr id="234" name="Google Shape;234;g11058f36109_3_0"/>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13</a:t>
            </a:fld>
            <a:endParaRPr sz="1200" b="1" i="0" u="none" strike="noStrike" cap="none">
              <a:solidFill>
                <a:srgbClr val="4B2A85"/>
              </a:solidFill>
              <a:latin typeface="Calibri"/>
              <a:ea typeface="Calibri"/>
              <a:cs typeface="Calibri"/>
              <a:sym typeface="Calibri"/>
            </a:endParaRPr>
          </a:p>
        </p:txBody>
      </p:sp>
      <p:grpSp>
        <p:nvGrpSpPr>
          <p:cNvPr id="235" name="Google Shape;235;g11058f36109_3_0"/>
          <p:cNvGrpSpPr/>
          <p:nvPr/>
        </p:nvGrpSpPr>
        <p:grpSpPr>
          <a:xfrm>
            <a:off x="6446600" y="2659638"/>
            <a:ext cx="2406300" cy="2292900"/>
            <a:chOff x="6262025" y="2282550"/>
            <a:chExt cx="2406300" cy="2292900"/>
          </a:xfrm>
        </p:grpSpPr>
        <p:sp>
          <p:nvSpPr>
            <p:cNvPr id="236" name="Google Shape;236;g11058f36109_3_0"/>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37" name="Google Shape;237;g11058f36109_3_0"/>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38" name="Google Shape;238;g11058f36109_3_0"/>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39" name="Google Shape;239;g11058f36109_3_0"/>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40" name="Google Shape;240;g11058f36109_3_0"/>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41" name="Google Shape;241;g11058f36109_3_0"/>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2" name="Google Shape;242;g11058f36109_3_0"/>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43" name="Google Shape;243;g11058f36109_3_0"/>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44" name="Google Shape;244;g11058f36109_3_0"/>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45" name="Google Shape;245;g11058f36109_3_0"/>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46" name="Google Shape;246;g11058f36109_3_0"/>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47" name="Google Shape;247;g11058f36109_3_0"/>
          <p:cNvSpPr/>
          <p:nvPr/>
        </p:nvSpPr>
        <p:spPr>
          <a:xfrm>
            <a:off x="357025" y="1626725"/>
            <a:ext cx="1956300" cy="1368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48" name="Google Shape;248;g11058f36109_3_0"/>
          <p:cNvSpPr/>
          <p:nvPr/>
        </p:nvSpPr>
        <p:spPr>
          <a:xfrm>
            <a:off x="357025" y="4769725"/>
            <a:ext cx="1956300" cy="1326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$5,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addq %rsx,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%rdx, %rax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Assembly Language</a:t>
            </a:r>
            <a:endParaRPr sz="1200" b="0" i="0" u="none" strike="noStrike" cap="none">
              <a:solidFill>
                <a:schemeClr val="dk1"/>
              </a:solidFill>
              <a:latin typeface="Calibri"/>
              <a:ea typeface="Calibri"/>
              <a:cs typeface="Calibri"/>
              <a:sym typeface="Calibri"/>
            </a:endParaRPr>
          </a:p>
        </p:txBody>
      </p:sp>
      <p:sp>
        <p:nvSpPr>
          <p:cNvPr id="249" name="Google Shape;249;g11058f36109_3_0"/>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g11058f36109_3_0"/>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51" name="Google Shape;251;g11058f36109_3_0"/>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2" name="Google Shape;252;g11058f36109_3_0"/>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
        <p:nvSpPr>
          <p:cNvPr id="253" name="Google Shape;253;g11058f36109_3_0"/>
          <p:cNvSpPr/>
          <p:nvPr/>
        </p:nvSpPr>
        <p:spPr>
          <a:xfrm>
            <a:off x="2428475" y="4566225"/>
            <a:ext cx="1437600" cy="10113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4" name="Google Shape;254;g11058f36109_3_0"/>
          <p:cNvSpPr txBox="1"/>
          <p:nvPr/>
        </p:nvSpPr>
        <p:spPr>
          <a:xfrm>
            <a:off x="2733975" y="55775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11058f36109_3_28"/>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260" name="Google Shape;260;g11058f36109_3_28"/>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sp>
        <p:nvSpPr>
          <p:cNvPr id="261" name="Google Shape;261;g11058f36109_3_28"/>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14</a:t>
            </a:fld>
            <a:endParaRPr sz="1200" b="1" i="0" u="none" strike="noStrike" cap="none">
              <a:solidFill>
                <a:srgbClr val="4B2A85"/>
              </a:solidFill>
              <a:latin typeface="Calibri"/>
              <a:ea typeface="Calibri"/>
              <a:cs typeface="Calibri"/>
              <a:sym typeface="Calibri"/>
            </a:endParaRPr>
          </a:p>
        </p:txBody>
      </p:sp>
      <p:grpSp>
        <p:nvGrpSpPr>
          <p:cNvPr id="262" name="Google Shape;262;g11058f36109_3_28"/>
          <p:cNvGrpSpPr/>
          <p:nvPr/>
        </p:nvGrpSpPr>
        <p:grpSpPr>
          <a:xfrm>
            <a:off x="6446600" y="2659638"/>
            <a:ext cx="2406300" cy="2292900"/>
            <a:chOff x="6262025" y="2282550"/>
            <a:chExt cx="2406300" cy="2292900"/>
          </a:xfrm>
        </p:grpSpPr>
        <p:sp>
          <p:nvSpPr>
            <p:cNvPr id="263" name="Google Shape;263;g11058f36109_3_28"/>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264" name="Google Shape;264;g11058f36109_3_28"/>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1600" b="1" i="0" u="none" strike="noStrike" cap="none">
                  <a:solidFill>
                    <a:srgbClr val="000000"/>
                  </a:solidFill>
                  <a:latin typeface="Calibri"/>
                  <a:ea typeface="Calibri"/>
                  <a:cs typeface="Calibri"/>
                  <a:sym typeface="Calibri"/>
                </a:rPr>
                <a:t>MEMORY</a:t>
              </a:r>
              <a:endParaRPr sz="1600" b="1" i="0" u="none" strike="noStrike" cap="none">
                <a:solidFill>
                  <a:srgbClr val="000000"/>
                </a:solidFill>
                <a:latin typeface="Calibri"/>
                <a:ea typeface="Calibri"/>
                <a:cs typeface="Calibri"/>
                <a:sym typeface="Calibri"/>
              </a:endParaRPr>
            </a:p>
          </p:txBody>
        </p:sp>
        <p:sp>
          <p:nvSpPr>
            <p:cNvPr id="265" name="Google Shape;265;g11058f36109_3_28"/>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266" name="Google Shape;266;g11058f36109_3_28"/>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267" name="Google Shape;267;g11058f36109_3_28"/>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268" name="Google Shape;268;g11058f36109_3_28"/>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9" name="Google Shape;269;g11058f36109_3_28"/>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70" name="Google Shape;270;g11058f36109_3_28"/>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271" name="Google Shape;271;g11058f36109_3_28"/>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272" name="Google Shape;272;g11058f36109_3_28"/>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273" name="Google Shape;273;g11058f36109_3_28"/>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274" name="Google Shape;274;g11058f36109_3_28"/>
          <p:cNvSpPr/>
          <p:nvPr/>
        </p:nvSpPr>
        <p:spPr>
          <a:xfrm>
            <a:off x="357025" y="1626725"/>
            <a:ext cx="1956300" cy="1368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275" name="Google Shape;275;g11058f36109_3_28"/>
          <p:cNvSpPr/>
          <p:nvPr/>
        </p:nvSpPr>
        <p:spPr>
          <a:xfrm>
            <a:off x="357025" y="4769725"/>
            <a:ext cx="1956300" cy="1326000"/>
          </a:xfrm>
          <a:prstGeom prst="rect">
            <a:avLst/>
          </a:prstGeom>
          <a:solidFill>
            <a:srgbClr val="F3F3F3"/>
          </a:solidFill>
          <a:ln>
            <a:noFill/>
          </a:ln>
          <a:effectLst>
            <a:outerShdw blurRad="57150" dist="19050" dir="5400000" algn="bl" rotWithShape="0">
              <a:srgbClr val="000000">
                <a:alpha val="48240"/>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$5,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addq %rsx,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%rdx, %rax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Assembly Language</a:t>
            </a:r>
            <a:endParaRPr sz="1200" b="0" i="0" u="none" strike="noStrike" cap="none">
              <a:solidFill>
                <a:schemeClr val="dk1"/>
              </a:solidFill>
              <a:latin typeface="Calibri"/>
              <a:ea typeface="Calibri"/>
              <a:cs typeface="Calibri"/>
              <a:sym typeface="Calibri"/>
            </a:endParaRPr>
          </a:p>
        </p:txBody>
      </p:sp>
      <p:sp>
        <p:nvSpPr>
          <p:cNvPr id="276" name="Google Shape;276;g11058f36109_3_28"/>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7" name="Google Shape;277;g11058f36109_3_28"/>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278" name="Google Shape;278;g11058f36109_3_28"/>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g11058f36109_3_28"/>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
        <p:nvSpPr>
          <p:cNvPr id="280" name="Google Shape;280;g11058f36109_3_28"/>
          <p:cNvSpPr/>
          <p:nvPr/>
        </p:nvSpPr>
        <p:spPr>
          <a:xfrm>
            <a:off x="2428475" y="4566225"/>
            <a:ext cx="1437600" cy="10113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1" name="Google Shape;281;g11058f36109_3_28"/>
          <p:cNvSpPr txBox="1"/>
          <p:nvPr/>
        </p:nvSpPr>
        <p:spPr>
          <a:xfrm>
            <a:off x="2733975" y="55775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282" name="Google Shape;282;g11058f36109_3_28"/>
          <p:cNvSpPr/>
          <p:nvPr/>
        </p:nvSpPr>
        <p:spPr>
          <a:xfrm rot="5400000">
            <a:off x="477625" y="3655650"/>
            <a:ext cx="17151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3" name="Google Shape;283;g11058f36109_3_28"/>
          <p:cNvSpPr txBox="1"/>
          <p:nvPr/>
        </p:nvSpPr>
        <p:spPr>
          <a:xfrm>
            <a:off x="1447200" y="35769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Language</a:t>
            </a:r>
            <a:endParaRPr/>
          </a:p>
        </p:txBody>
      </p:sp>
      <p:sp>
        <p:nvSpPr>
          <p:cNvPr id="289" name="Google Shape;289;p1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Specification of the Hardware / Software interface</a:t>
            </a:r>
            <a:endParaRPr dirty="0"/>
          </a:p>
          <a:p>
            <a:pPr marL="640080" lvl="1" indent="-283464" algn="l" rtl="0">
              <a:lnSpc>
                <a:spcPct val="110000"/>
              </a:lnSpc>
              <a:spcBef>
                <a:spcPts val="24"/>
              </a:spcBef>
              <a:spcAft>
                <a:spcPts val="0"/>
              </a:spcAft>
              <a:buSzPts val="2420"/>
              <a:buChar char="▪"/>
            </a:pPr>
            <a:r>
              <a:rPr lang="en-US" dirty="0"/>
              <a:t>What operations are supported?</a:t>
            </a:r>
            <a:endParaRPr dirty="0"/>
          </a:p>
          <a:p>
            <a:pPr marL="640080" lvl="1" indent="-283464" algn="l" rtl="0">
              <a:lnSpc>
                <a:spcPct val="110000"/>
              </a:lnSpc>
              <a:spcBef>
                <a:spcPts val="24"/>
              </a:spcBef>
              <a:spcAft>
                <a:spcPts val="0"/>
              </a:spcAft>
              <a:buSzPts val="2420"/>
              <a:buChar char="▪"/>
            </a:pPr>
            <a:r>
              <a:rPr lang="en-US" dirty="0"/>
              <a:t>What do they operate on?</a:t>
            </a:r>
            <a:endParaRPr dirty="0"/>
          </a:p>
          <a:p>
            <a:pPr marL="640080" lvl="1" indent="-283464" algn="l" rtl="0">
              <a:lnSpc>
                <a:spcPct val="110000"/>
              </a:lnSpc>
              <a:spcBef>
                <a:spcPts val="24"/>
              </a:spcBef>
              <a:spcAft>
                <a:spcPts val="0"/>
              </a:spcAft>
              <a:buSzPts val="2420"/>
              <a:buChar char="▪"/>
            </a:pPr>
            <a:r>
              <a:rPr lang="en-US" dirty="0"/>
              <a:t>How is the program controlled?</a:t>
            </a:r>
            <a:endParaRPr dirty="0"/>
          </a:p>
          <a:p>
            <a:pPr marL="356616" lvl="1" indent="0" algn="l" rtl="0">
              <a:lnSpc>
                <a:spcPct val="110000"/>
              </a:lnSpc>
              <a:spcBef>
                <a:spcPts val="24"/>
              </a:spcBef>
              <a:spcAft>
                <a:spcPts val="0"/>
              </a:spcAft>
              <a:buSzPts val="2420"/>
              <a:buNone/>
            </a:pPr>
            <a:endParaRPr sz="1400" dirty="0"/>
          </a:p>
          <a:p>
            <a:pPr marL="347472" lvl="0" indent="-347472" algn="l" rtl="0">
              <a:lnSpc>
                <a:spcPct val="110000"/>
              </a:lnSpc>
              <a:spcBef>
                <a:spcPts val="440"/>
              </a:spcBef>
              <a:spcAft>
                <a:spcPts val="0"/>
              </a:spcAft>
              <a:buSzPts val="2080"/>
              <a:buFont typeface="Noto Sans Symbols"/>
              <a:buChar char="❖"/>
            </a:pPr>
            <a:r>
              <a:rPr lang="en-US" dirty="0"/>
              <a:t>Usually in close correspondence with the hardware architecture</a:t>
            </a:r>
            <a:endParaRPr dirty="0"/>
          </a:p>
          <a:p>
            <a:pPr marL="640080" lvl="1" indent="-283464" algn="l" rtl="0">
              <a:lnSpc>
                <a:spcPct val="110000"/>
              </a:lnSpc>
              <a:spcBef>
                <a:spcPts val="24"/>
              </a:spcBef>
              <a:spcAft>
                <a:spcPts val="0"/>
              </a:spcAft>
              <a:buSzPts val="2420"/>
              <a:buChar char="▪"/>
            </a:pPr>
            <a:r>
              <a:rPr lang="en-US" dirty="0"/>
              <a:t>Different specification for different hardware platforms</a:t>
            </a:r>
            <a:endParaRPr dirty="0"/>
          </a:p>
          <a:p>
            <a:pPr marL="356616" lvl="1" indent="0" algn="l" rtl="0">
              <a:lnSpc>
                <a:spcPct val="110000"/>
              </a:lnSpc>
              <a:spcBef>
                <a:spcPts val="24"/>
              </a:spcBef>
              <a:spcAft>
                <a:spcPts val="0"/>
              </a:spcAft>
              <a:buSzPts val="2420"/>
              <a:buNone/>
            </a:pPr>
            <a:endParaRPr sz="1400" dirty="0"/>
          </a:p>
          <a:p>
            <a:pPr marL="347472" lvl="0" indent="-347472" algn="l" rtl="0">
              <a:lnSpc>
                <a:spcPct val="110000"/>
              </a:lnSpc>
              <a:spcBef>
                <a:spcPts val="440"/>
              </a:spcBef>
              <a:spcAft>
                <a:spcPts val="0"/>
              </a:spcAft>
              <a:buSzPts val="2080"/>
              <a:buFont typeface="Noto Sans Symbols"/>
              <a:buChar char="❖"/>
            </a:pPr>
            <a:r>
              <a:rPr lang="en-US" dirty="0"/>
              <a:t>Cost and Performance Tradeoffs</a:t>
            </a:r>
            <a:endParaRPr dirty="0"/>
          </a:p>
          <a:p>
            <a:pPr marL="640080" lvl="1" indent="-283464" algn="l" rtl="0">
              <a:lnSpc>
                <a:spcPct val="110000"/>
              </a:lnSpc>
              <a:spcBef>
                <a:spcPts val="24"/>
              </a:spcBef>
              <a:spcAft>
                <a:spcPts val="0"/>
              </a:spcAft>
              <a:buSzPts val="2420"/>
              <a:buChar char="▪"/>
            </a:pPr>
            <a:r>
              <a:rPr lang="en-US" dirty="0"/>
              <a:t>Silicon area and complexity</a:t>
            </a:r>
            <a:endParaRPr dirty="0"/>
          </a:p>
          <a:p>
            <a:pPr marL="640080" lvl="1" indent="-283464" algn="l" rtl="0">
              <a:lnSpc>
                <a:spcPct val="110000"/>
              </a:lnSpc>
              <a:spcBef>
                <a:spcPts val="24"/>
              </a:spcBef>
              <a:spcAft>
                <a:spcPts val="0"/>
              </a:spcAft>
              <a:buSzPts val="2420"/>
              <a:buChar char="▪"/>
            </a:pPr>
            <a:r>
              <a:rPr lang="en-US" dirty="0"/>
              <a:t>Time to complete instruction</a:t>
            </a:r>
            <a:endParaRPr dirty="0"/>
          </a:p>
          <a:p>
            <a:pPr marL="640080" lvl="1" indent="-283464" algn="l" rtl="0">
              <a:lnSpc>
                <a:spcPct val="110000"/>
              </a:lnSpc>
              <a:spcBef>
                <a:spcPts val="24"/>
              </a:spcBef>
              <a:spcAft>
                <a:spcPts val="0"/>
              </a:spcAft>
              <a:buSzPts val="2420"/>
              <a:buChar char="▪"/>
            </a:pPr>
            <a:r>
              <a:rPr lang="en-US" dirty="0"/>
              <a:t>Power consumption</a:t>
            </a:r>
            <a:endParaRPr dirty="0"/>
          </a:p>
        </p:txBody>
      </p:sp>
      <p:sp>
        <p:nvSpPr>
          <p:cNvPr id="290" name="Google Shape;290;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9">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Operations</a:t>
            </a:r>
            <a:endParaRPr/>
          </a:p>
        </p:txBody>
      </p:sp>
      <p:sp>
        <p:nvSpPr>
          <p:cNvPr id="296" name="Google Shape;296;p1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Correspond to the operations supported by hardware:</a:t>
            </a:r>
            <a:endParaRPr dirty="0"/>
          </a:p>
          <a:p>
            <a:pPr marL="640080" lvl="1" indent="-283464" algn="l" rtl="0">
              <a:lnSpc>
                <a:spcPct val="110000"/>
              </a:lnSpc>
              <a:spcBef>
                <a:spcPts val="24"/>
              </a:spcBef>
              <a:spcAft>
                <a:spcPts val="0"/>
              </a:spcAft>
              <a:buSzPts val="2420"/>
              <a:buChar char="▪"/>
            </a:pPr>
            <a:r>
              <a:rPr lang="en-US" dirty="0"/>
              <a:t>Arithmetic </a:t>
            </a:r>
            <a:r>
              <a:rPr lang="en-US" dirty="0">
                <a:latin typeface="Calibri"/>
                <a:ea typeface="Calibri"/>
                <a:cs typeface="Calibri"/>
                <a:sym typeface="Calibri"/>
              </a:rPr>
              <a:t>(</a:t>
            </a:r>
            <a:r>
              <a:rPr lang="en-US" dirty="0">
                <a:latin typeface="Cambria Math"/>
                <a:ea typeface="Cambria Math"/>
                <a:cs typeface="Cambria Math"/>
                <a:sym typeface="Cambria Math"/>
              </a:rPr>
              <a:t>+, –</a:t>
            </a:r>
            <a:r>
              <a:rPr lang="en-US" dirty="0">
                <a:latin typeface="Calibri"/>
                <a:ea typeface="Calibri"/>
                <a:cs typeface="Calibri"/>
                <a:sym typeface="Calibri"/>
              </a:rPr>
              <a:t>)</a:t>
            </a:r>
            <a:endParaRPr dirty="0"/>
          </a:p>
          <a:p>
            <a:pPr marL="640080" lvl="1" indent="-283464" algn="l" rtl="0">
              <a:lnSpc>
                <a:spcPct val="110000"/>
              </a:lnSpc>
              <a:spcBef>
                <a:spcPts val="24"/>
              </a:spcBef>
              <a:spcAft>
                <a:spcPts val="0"/>
              </a:spcAft>
              <a:buSzPts val="2420"/>
              <a:buChar char="▪"/>
            </a:pPr>
            <a:r>
              <a:rPr lang="en-US" dirty="0"/>
              <a:t>Logical (And, Or)</a:t>
            </a:r>
            <a:endParaRPr dirty="0"/>
          </a:p>
          <a:p>
            <a:pPr marL="640080" lvl="1" indent="-283464" algn="l" rtl="0">
              <a:lnSpc>
                <a:spcPct val="110000"/>
              </a:lnSpc>
              <a:spcBef>
                <a:spcPts val="24"/>
              </a:spcBef>
              <a:spcAft>
                <a:spcPts val="0"/>
              </a:spcAft>
              <a:buSzPts val="2420"/>
              <a:buChar char="▪"/>
            </a:pPr>
            <a:r>
              <a:rPr lang="en-US" dirty="0"/>
              <a:t>Flow Control (“go to instruction n”, “if (condition) then go to instruction 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Differences between machine languages:</a:t>
            </a:r>
            <a:endParaRPr dirty="0"/>
          </a:p>
          <a:p>
            <a:pPr marL="640080" lvl="1" indent="-283464" algn="l" rtl="0">
              <a:lnSpc>
                <a:spcPct val="110000"/>
              </a:lnSpc>
              <a:spcBef>
                <a:spcPts val="24"/>
              </a:spcBef>
              <a:spcAft>
                <a:spcPts val="0"/>
              </a:spcAft>
              <a:buSzPts val="2420"/>
              <a:buChar char="▪"/>
            </a:pPr>
            <a:r>
              <a:rPr lang="en-US" dirty="0"/>
              <a:t>Instruction set richness (e.g., division? bulk copy?)</a:t>
            </a:r>
            <a:endParaRPr dirty="0"/>
          </a:p>
          <a:p>
            <a:pPr marL="640080" lvl="1" indent="-283464" algn="l" rtl="0">
              <a:lnSpc>
                <a:spcPct val="110000"/>
              </a:lnSpc>
              <a:spcBef>
                <a:spcPts val="24"/>
              </a:spcBef>
              <a:spcAft>
                <a:spcPts val="0"/>
              </a:spcAft>
              <a:buSzPts val="2420"/>
              <a:buChar char="▪"/>
            </a:pPr>
            <a:r>
              <a:rPr lang="en-US" dirty="0"/>
              <a:t>Data types (e.g., word size, floating point)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97" name="Google Shape;297;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Registers</a:t>
            </a:r>
            <a:endParaRPr/>
          </a:p>
        </p:txBody>
      </p:sp>
      <p:sp>
        <p:nvSpPr>
          <p:cNvPr id="303" name="Google Shape;303;p20"/>
          <p:cNvSpPr txBox="1">
            <a:spLocks noGrp="1"/>
          </p:cNvSpPr>
          <p:nvPr>
            <p:ph type="body" idx="1"/>
          </p:nvPr>
        </p:nvSpPr>
        <p:spPr>
          <a:xfrm>
            <a:off x="396876" y="1362075"/>
            <a:ext cx="561246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CPU typically has a small number of </a:t>
            </a:r>
            <a:r>
              <a:rPr lang="en-US" b="1" dirty="0"/>
              <a:t>registers</a:t>
            </a:r>
            <a:endParaRPr dirty="0"/>
          </a:p>
          <a:p>
            <a:pPr marL="640080" lvl="1" indent="-283464" algn="l" rtl="0">
              <a:lnSpc>
                <a:spcPct val="110000"/>
              </a:lnSpc>
              <a:spcBef>
                <a:spcPts val="24"/>
              </a:spcBef>
              <a:spcAft>
                <a:spcPts val="0"/>
              </a:spcAft>
              <a:buSzPts val="2420"/>
              <a:buChar char="▪"/>
            </a:pPr>
            <a:r>
              <a:rPr lang="en-US" dirty="0"/>
              <a:t>Very efficient to access</a:t>
            </a:r>
            <a:endParaRPr dirty="0"/>
          </a:p>
          <a:p>
            <a:pPr marL="640080" lvl="1" indent="-283464" algn="l" rtl="0">
              <a:lnSpc>
                <a:spcPct val="110000"/>
              </a:lnSpc>
              <a:spcBef>
                <a:spcPts val="24"/>
              </a:spcBef>
              <a:spcAft>
                <a:spcPts val="0"/>
              </a:spcAft>
              <a:buSzPts val="2420"/>
              <a:buChar char="▪"/>
            </a:pPr>
            <a:r>
              <a:rPr lang="en-US" dirty="0"/>
              <a:t>Used for intermediate, short-term “scratch work”</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Number and use of registers is a central part of any machine language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04" name="Google Shape;304;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17</a:t>
            </a:fld>
            <a:endParaRPr/>
          </a:p>
        </p:txBody>
      </p:sp>
      <p:sp>
        <p:nvSpPr>
          <p:cNvPr id="305" name="Google Shape;305;p20"/>
          <p:cNvSpPr/>
          <p:nvPr/>
        </p:nvSpPr>
        <p:spPr>
          <a:xfrm>
            <a:off x="6009338" y="1078225"/>
            <a:ext cx="2713737" cy="48666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06" name="Google Shape;306;p20"/>
          <p:cNvSpPr/>
          <p:nvPr/>
        </p:nvSpPr>
        <p:spPr>
          <a:xfrm>
            <a:off x="6090268" y="3496470"/>
            <a:ext cx="2566052" cy="1795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07" name="Google Shape;307;p20"/>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17</a:t>
            </a:fld>
            <a:endParaRPr sz="1200" b="1" i="0" u="none" strike="noStrike" cap="none">
              <a:solidFill>
                <a:srgbClr val="4B2A85"/>
              </a:solidFill>
              <a:latin typeface="Calibri"/>
              <a:ea typeface="Calibri"/>
              <a:cs typeface="Calibri"/>
              <a:sym typeface="Calibri"/>
            </a:endParaRPr>
          </a:p>
        </p:txBody>
      </p:sp>
      <p:sp>
        <p:nvSpPr>
          <p:cNvPr id="308" name="Google Shape;308;p20"/>
          <p:cNvSpPr/>
          <p:nvPr/>
        </p:nvSpPr>
        <p:spPr>
          <a:xfrm>
            <a:off x="6090269" y="5385500"/>
            <a:ext cx="2566052" cy="415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pic>
        <p:nvPicPr>
          <p:cNvPr id="309" name="Google Shape;309;p20"/>
          <p:cNvPicPr preferRelativeResize="0"/>
          <p:nvPr/>
        </p:nvPicPr>
        <p:blipFill rotWithShape="1">
          <a:blip r:embed="rId3">
            <a:alphaModFix/>
          </a:blip>
          <a:srcRect/>
          <a:stretch/>
        </p:blipFill>
        <p:spPr>
          <a:xfrm>
            <a:off x="6672238" y="1792116"/>
            <a:ext cx="1498275" cy="1513020"/>
          </a:xfrm>
          <a:prstGeom prst="rect">
            <a:avLst/>
          </a:prstGeom>
          <a:noFill/>
          <a:ln>
            <a:noFill/>
          </a:ln>
        </p:spPr>
      </p:pic>
      <p:sp>
        <p:nvSpPr>
          <p:cNvPr id="310" name="Google Shape;310;p20"/>
          <p:cNvSpPr/>
          <p:nvPr/>
        </p:nvSpPr>
        <p:spPr>
          <a:xfrm>
            <a:off x="6660145" y="38995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1" name="Google Shape;311;p20"/>
          <p:cNvSpPr/>
          <p:nvPr/>
        </p:nvSpPr>
        <p:spPr>
          <a:xfrm>
            <a:off x="6090269" y="38995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rsp</a:t>
            </a:r>
            <a:endParaRPr sz="1800" b="0" i="0" u="none" strike="noStrike" cap="none">
              <a:solidFill>
                <a:schemeClr val="dk1"/>
              </a:solidFill>
              <a:latin typeface="Calibri"/>
              <a:ea typeface="Calibri"/>
              <a:cs typeface="Calibri"/>
              <a:sym typeface="Calibri"/>
            </a:endParaRPr>
          </a:p>
        </p:txBody>
      </p:sp>
      <p:sp>
        <p:nvSpPr>
          <p:cNvPr id="312" name="Google Shape;312;p20"/>
          <p:cNvSpPr/>
          <p:nvPr/>
        </p:nvSpPr>
        <p:spPr>
          <a:xfrm>
            <a:off x="6660145" y="43336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3" name="Google Shape;313;p20"/>
          <p:cNvSpPr/>
          <p:nvPr/>
        </p:nvSpPr>
        <p:spPr>
          <a:xfrm>
            <a:off x="6090269" y="43336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reg2</a:t>
            </a:r>
            <a:endParaRPr sz="1800" b="0" i="0" u="none" strike="noStrike" cap="none">
              <a:solidFill>
                <a:schemeClr val="dk1"/>
              </a:solidFill>
              <a:latin typeface="Calibri"/>
              <a:ea typeface="Calibri"/>
              <a:cs typeface="Calibri"/>
              <a:sym typeface="Calibri"/>
            </a:endParaRPr>
          </a:p>
        </p:txBody>
      </p:sp>
      <p:sp>
        <p:nvSpPr>
          <p:cNvPr id="314" name="Google Shape;314;p20"/>
          <p:cNvSpPr/>
          <p:nvPr/>
        </p:nvSpPr>
        <p:spPr>
          <a:xfrm>
            <a:off x="6660145" y="4767775"/>
            <a:ext cx="1906612" cy="3351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ourier New"/>
                <a:ea typeface="Courier New"/>
                <a:cs typeface="Courier New"/>
                <a:sym typeface="Courier New"/>
              </a:rPr>
              <a:t>0101110011100110</a:t>
            </a:r>
            <a:endParaRPr sz="2000" b="1" i="0" u="none" strike="noStrike" cap="none">
              <a:solidFill>
                <a:schemeClr val="dk1"/>
              </a:solidFill>
              <a:latin typeface="Courier New"/>
              <a:ea typeface="Courier New"/>
              <a:cs typeface="Courier New"/>
              <a:sym typeface="Courier New"/>
            </a:endParaRPr>
          </a:p>
        </p:txBody>
      </p:sp>
      <p:sp>
        <p:nvSpPr>
          <p:cNvPr id="315" name="Google Shape;315;p20"/>
          <p:cNvSpPr/>
          <p:nvPr/>
        </p:nvSpPr>
        <p:spPr>
          <a:xfrm>
            <a:off x="6090269" y="4767775"/>
            <a:ext cx="609600" cy="33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3200"/>
              <a:buFont typeface="Arial"/>
              <a:buNone/>
            </a:pPr>
            <a:r>
              <a:rPr lang="en-US" sz="1800" b="0" i="0" u="none" strike="noStrike" cap="none">
                <a:solidFill>
                  <a:schemeClr val="dk1"/>
                </a:solidFill>
                <a:latin typeface="Calibri"/>
                <a:ea typeface="Calibri"/>
                <a:cs typeface="Calibri"/>
                <a:sym typeface="Calibri"/>
              </a:rPr>
              <a:t>D</a:t>
            </a:r>
            <a:endParaRPr sz="18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Addressing Modes</a:t>
            </a:r>
            <a:endParaRPr/>
          </a:p>
        </p:txBody>
      </p:sp>
      <p:sp>
        <p:nvSpPr>
          <p:cNvPr id="321" name="Google Shape;321;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locations can I specify in my assembly code?”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Some useful options:</a:t>
            </a:r>
            <a:endParaRPr dirty="0"/>
          </a:p>
          <a:p>
            <a:pPr marL="640080" lvl="1" indent="-283464" algn="l" rtl="0">
              <a:lnSpc>
                <a:spcPct val="110000"/>
              </a:lnSpc>
              <a:spcBef>
                <a:spcPts val="24"/>
              </a:spcBef>
              <a:spcAft>
                <a:spcPts val="0"/>
              </a:spcAft>
              <a:buSzPts val="2420"/>
              <a:buChar char="▪"/>
            </a:pPr>
            <a:r>
              <a:rPr lang="en-US" dirty="0"/>
              <a:t>Register</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reg2</a:t>
            </a:r>
            <a:endParaRPr dirty="0"/>
          </a:p>
          <a:p>
            <a:pPr marL="640080" lvl="1" indent="-283464" algn="l" rtl="0">
              <a:lnSpc>
                <a:spcPct val="110000"/>
              </a:lnSpc>
              <a:spcBef>
                <a:spcPts val="24"/>
              </a:spcBef>
              <a:spcAft>
                <a:spcPts val="0"/>
              </a:spcAft>
              <a:buSzPts val="2420"/>
              <a:buChar char="▪"/>
            </a:pPr>
            <a:r>
              <a:rPr lang="en-US" dirty="0"/>
              <a:t>Direct Memory Access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Memory[200]</a:t>
            </a:r>
            <a:endParaRPr dirty="0"/>
          </a:p>
          <a:p>
            <a:pPr marL="640080" lvl="1" indent="-283464" algn="l" rtl="0">
              <a:lnSpc>
                <a:spcPct val="110000"/>
              </a:lnSpc>
              <a:spcBef>
                <a:spcPts val="24"/>
              </a:spcBef>
              <a:spcAft>
                <a:spcPts val="0"/>
              </a:spcAft>
              <a:buSzPts val="2420"/>
              <a:buChar char="▪"/>
            </a:pPr>
            <a:r>
              <a:rPr lang="en-US" dirty="0"/>
              <a:t>Indirect Memory Access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reg1, Memory[reg2]</a:t>
            </a:r>
            <a:endParaRPr dirty="0"/>
          </a:p>
          <a:p>
            <a:pPr marL="640080" lvl="1" indent="-283464" algn="l" rtl="0">
              <a:lnSpc>
                <a:spcPct val="110000"/>
              </a:lnSpc>
              <a:spcBef>
                <a:spcPts val="24"/>
              </a:spcBef>
              <a:spcAft>
                <a:spcPts val="0"/>
              </a:spcAft>
              <a:buSzPts val="2420"/>
              <a:buChar char="▪"/>
            </a:pPr>
            <a:r>
              <a:rPr lang="en-US" dirty="0"/>
              <a:t>Immediate</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add 100, reg2</a:t>
            </a:r>
            <a:endParaRPr dirty="0"/>
          </a:p>
        </p:txBody>
      </p:sp>
      <p:sp>
        <p:nvSpPr>
          <p:cNvPr id="322" name="Google Shape;322;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sp>
        <p:nvSpPr>
          <p:cNvPr id="323" name="Google Shape;323;p21"/>
          <p:cNvSpPr txBox="1"/>
          <p:nvPr/>
        </p:nvSpPr>
        <p:spPr>
          <a:xfrm>
            <a:off x="5486400" y="3862606"/>
            <a:ext cx="2499300" cy="83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rgbClr val="000000"/>
                </a:solidFill>
                <a:latin typeface="Calibri"/>
                <a:ea typeface="Calibri"/>
                <a:cs typeface="Calibri"/>
                <a:sym typeface="Calibri"/>
              </a:rPr>
              <a:t>Access the giant array (i.e., memory) at index 200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dirty="0">
              <a:solidFill>
                <a:srgbClr val="000000"/>
              </a:solidFill>
              <a:latin typeface="Calibri"/>
              <a:ea typeface="Calibri"/>
              <a:cs typeface="Calibri"/>
              <a:sym typeface="Calibri"/>
            </a:endParaRPr>
          </a:p>
        </p:txBody>
      </p:sp>
      <p:sp>
        <p:nvSpPr>
          <p:cNvPr id="324" name="Google Shape;324;p21"/>
          <p:cNvSpPr txBox="1"/>
          <p:nvPr/>
        </p:nvSpPr>
        <p:spPr>
          <a:xfrm>
            <a:off x="4290060" y="2715562"/>
            <a:ext cx="45720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a:solidFill>
                  <a:srgbClr val="000000"/>
                </a:solidFill>
                <a:latin typeface="Calibri"/>
                <a:ea typeface="Calibri"/>
                <a:cs typeface="Calibri"/>
                <a:sym typeface="Calibri"/>
              </a:rPr>
              <a:t>Register names</a:t>
            </a:r>
            <a:endParaRPr sz="1400" b="0" i="0" u="none" strike="noStrike" cap="none">
              <a:solidFill>
                <a:srgbClr val="000000"/>
              </a:solidFill>
              <a:latin typeface="Arial"/>
              <a:ea typeface="Arial"/>
              <a:cs typeface="Arial"/>
              <a:sym typeface="Arial"/>
            </a:endParaRPr>
          </a:p>
        </p:txBody>
      </p:sp>
      <p:cxnSp>
        <p:nvCxnSpPr>
          <p:cNvPr id="325" name="Google Shape;325;p21"/>
          <p:cNvCxnSpPr/>
          <p:nvPr/>
        </p:nvCxnSpPr>
        <p:spPr>
          <a:xfrm flipH="1">
            <a:off x="2753760" y="2884839"/>
            <a:ext cx="1536300" cy="417900"/>
          </a:xfrm>
          <a:prstGeom prst="straightConnector1">
            <a:avLst/>
          </a:prstGeom>
          <a:noFill/>
          <a:ln w="9525" cap="flat" cmpd="sng">
            <a:solidFill>
              <a:schemeClr val="dk1"/>
            </a:solidFill>
            <a:prstDash val="solid"/>
            <a:round/>
            <a:headEnd type="none" w="sm" len="sm"/>
            <a:tailEnd type="triangle" w="med" len="med"/>
          </a:ln>
        </p:spPr>
      </p:cxnSp>
      <p:cxnSp>
        <p:nvCxnSpPr>
          <p:cNvPr id="326" name="Google Shape;326;p21"/>
          <p:cNvCxnSpPr/>
          <p:nvPr/>
        </p:nvCxnSpPr>
        <p:spPr>
          <a:xfrm flipH="1">
            <a:off x="3703560" y="2884839"/>
            <a:ext cx="586500" cy="449700"/>
          </a:xfrm>
          <a:prstGeom prst="straightConnector1">
            <a:avLst/>
          </a:prstGeom>
          <a:noFill/>
          <a:ln w="9525" cap="flat" cmpd="sng">
            <a:solidFill>
              <a:schemeClr val="dk1"/>
            </a:solidFill>
            <a:prstDash val="solid"/>
            <a:round/>
            <a:headEnd type="none" w="sm" len="sm"/>
            <a:tailEnd type="triangle" w="med" len="med"/>
          </a:ln>
        </p:spPr>
      </p:cxnSp>
      <p:cxnSp>
        <p:nvCxnSpPr>
          <p:cNvPr id="327" name="Google Shape;327;p21"/>
          <p:cNvCxnSpPr/>
          <p:nvPr/>
        </p:nvCxnSpPr>
        <p:spPr>
          <a:xfrm rot="10800000">
            <a:off x="4808100" y="4138831"/>
            <a:ext cx="678300" cy="0"/>
          </a:xfrm>
          <a:prstGeom prst="straightConnector1">
            <a:avLst/>
          </a:prstGeom>
          <a:noFill/>
          <a:ln w="9525" cap="flat" cmpd="sng">
            <a:solidFill>
              <a:schemeClr val="dk1"/>
            </a:solidFill>
            <a:prstDash val="solid"/>
            <a:round/>
            <a:headEnd type="none" w="sm" len="sm"/>
            <a:tailEnd type="triangl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1">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1">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1">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2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Control Flow of Computer Instructions</a:t>
            </a:r>
          </a:p>
          <a:p>
            <a:pPr marL="640080" lvl="1" indent="-283464" algn="l" rtl="0">
              <a:spcBef>
                <a:spcPts val="24"/>
              </a:spcBef>
              <a:spcAft>
                <a:spcPts val="0"/>
              </a:spcAft>
              <a:buClr>
                <a:srgbClr val="4B2A85"/>
              </a:buClr>
              <a:buSzPts val="2420"/>
              <a:buChar char="▪"/>
            </a:pPr>
            <a:r>
              <a:rPr lang="en-US" b="1" dirty="0">
                <a:solidFill>
                  <a:srgbClr val="4B2A85"/>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Tree>
    <p:extLst>
      <p:ext uri="{BB962C8B-B14F-4D97-AF65-F5344CB8AC3E}">
        <p14:creationId xmlns:p14="http://schemas.microsoft.com/office/powerpoint/2010/main" val="1742220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b="1" dirty="0">
                <a:solidFill>
                  <a:srgbClr val="4B2A85"/>
                </a:solidFill>
              </a:rPr>
              <a:t>Cornell Note-taking Method</a:t>
            </a:r>
          </a:p>
          <a:p>
            <a:pPr marL="640080" lvl="1" indent="-283464" algn="l" rtl="0">
              <a:lnSpc>
                <a:spcPct val="110000"/>
              </a:lnSpc>
              <a:spcBef>
                <a:spcPts val="24"/>
              </a:spcBef>
              <a:spcAft>
                <a:spcPts val="0"/>
              </a:spcAft>
              <a:buSzPts val="2420"/>
              <a:buChar char="▪"/>
            </a:pPr>
            <a:r>
              <a:rPr lang="en-US" b="1" dirty="0">
                <a:solidFill>
                  <a:srgbClr val="4B2A85"/>
                </a:solidFill>
              </a:rPr>
              <a:t>System for Taking, Organizing, and Reviewing Notes</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4252591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Flow Control</a:t>
            </a:r>
            <a:endParaRPr/>
          </a:p>
        </p:txBody>
      </p:sp>
      <p:sp>
        <p:nvSpPr>
          <p:cNvPr id="333" name="Google Shape;333;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
        <p:nvSpPr>
          <p:cNvPr id="334" name="Google Shape;334;p55"/>
          <p:cNvSpPr/>
          <p:nvPr/>
        </p:nvSpPr>
        <p:spPr>
          <a:xfrm>
            <a:off x="1822650" y="1415200"/>
            <a:ext cx="54822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335" name="Google Shape;335;p55"/>
          <p:cNvSpPr/>
          <p:nvPr/>
        </p:nvSpPr>
        <p:spPr>
          <a:xfrm>
            <a:off x="2030975" y="2078725"/>
            <a:ext cx="25575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336" name="Google Shape;336;p55"/>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20</a:t>
            </a:fld>
            <a:endParaRPr sz="1200" b="1" i="0" u="none" strike="noStrike" cap="none">
              <a:solidFill>
                <a:srgbClr val="4B2A85"/>
              </a:solidFill>
              <a:latin typeface="Calibri"/>
              <a:ea typeface="Calibri"/>
              <a:cs typeface="Calibri"/>
              <a:sym typeface="Calibri"/>
            </a:endParaRPr>
          </a:p>
        </p:txBody>
      </p:sp>
      <p:sp>
        <p:nvSpPr>
          <p:cNvPr id="337" name="Google Shape;337;p55"/>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338" name="Google Shape;338;p55"/>
          <p:cNvSpPr/>
          <p:nvPr/>
        </p:nvSpPr>
        <p:spPr>
          <a:xfrm>
            <a:off x="5022075" y="2078725"/>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39" name="Google Shape;339;p55"/>
          <p:cNvSpPr/>
          <p:nvPr/>
        </p:nvSpPr>
        <p:spPr>
          <a:xfrm>
            <a:off x="5199025"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40" name="Google Shape;340;p55"/>
          <p:cNvSpPr/>
          <p:nvPr/>
        </p:nvSpPr>
        <p:spPr>
          <a:xfrm>
            <a:off x="5199025" y="5104042"/>
            <a:ext cx="1788600" cy="11226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341" name="Google Shape;341;p55"/>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342" name="Google Shape;342;p55"/>
          <p:cNvSpPr/>
          <p:nvPr/>
        </p:nvSpPr>
        <p:spPr>
          <a:xfrm>
            <a:off x="1421550" y="3406975"/>
            <a:ext cx="453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55"/>
          <p:cNvSpPr/>
          <p:nvPr/>
        </p:nvSpPr>
        <p:spPr>
          <a:xfrm>
            <a:off x="7304850" y="3406975"/>
            <a:ext cx="538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55"/>
          <p:cNvSpPr/>
          <p:nvPr/>
        </p:nvSpPr>
        <p:spPr>
          <a:xfrm rot="10800000">
            <a:off x="4449075"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55"/>
          <p:cNvSpPr/>
          <p:nvPr/>
        </p:nvSpPr>
        <p:spPr>
          <a:xfrm>
            <a:off x="4588550"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46" name="Google Shape;346;p55"/>
          <p:cNvPicPr preferRelativeResize="0"/>
          <p:nvPr/>
        </p:nvPicPr>
        <p:blipFill rotWithShape="1">
          <a:blip r:embed="rId3">
            <a:alphaModFix/>
          </a:blip>
          <a:srcRect/>
          <a:stretch/>
        </p:blipFill>
        <p:spPr>
          <a:xfrm>
            <a:off x="5243308" y="2736190"/>
            <a:ext cx="1648825" cy="1820347"/>
          </a:xfrm>
          <a:prstGeom prst="rect">
            <a:avLst/>
          </a:prstGeom>
          <a:noFill/>
          <a:ln>
            <a:noFill/>
          </a:ln>
        </p:spPr>
      </p:pic>
      <p:sp>
        <p:nvSpPr>
          <p:cNvPr id="347" name="Google Shape;347;p55"/>
          <p:cNvSpPr/>
          <p:nvPr/>
        </p:nvSpPr>
        <p:spPr>
          <a:xfrm>
            <a:off x="2467225" y="2736200"/>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0101110011100110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highlight>
                  <a:srgbClr val="FFF2CC"/>
                </a:highlight>
                <a:latin typeface="Courier New"/>
                <a:ea typeface="Courier New"/>
                <a:cs typeface="Courier New"/>
                <a:sym typeface="Courier New"/>
              </a:rPr>
              <a:t>1011000101010100</a:t>
            </a:r>
            <a:endParaRPr sz="1400" b="1" i="0" u="none" strike="noStrike" cap="none">
              <a:solidFill>
                <a:srgbClr val="000000"/>
              </a:solidFill>
              <a:highlight>
                <a:srgbClr val="FFF2CC"/>
              </a:highlight>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1110001011111100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Instructions</a:t>
            </a:r>
            <a:endParaRPr sz="1200" b="0" i="0" u="none" strike="noStrike" cap="none">
              <a:solidFill>
                <a:schemeClr val="dk1"/>
              </a:solidFill>
              <a:latin typeface="Calibri"/>
              <a:ea typeface="Calibri"/>
              <a:cs typeface="Calibri"/>
              <a:sym typeface="Calibri"/>
            </a:endParaRPr>
          </a:p>
        </p:txBody>
      </p:sp>
      <p:sp>
        <p:nvSpPr>
          <p:cNvPr id="348" name="Google Shape;348;p55"/>
          <p:cNvSpPr/>
          <p:nvPr/>
        </p:nvSpPr>
        <p:spPr>
          <a:xfrm>
            <a:off x="2467225" y="4062200"/>
            <a:ext cx="1956300" cy="1407000"/>
          </a:xfrm>
          <a:prstGeom prst="rect">
            <a:avLst/>
          </a:prstGeom>
          <a:solidFill>
            <a:srgbClr val="D9EAD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1100101010010101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1100100101100111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0011001010101011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Data</a:t>
            </a:r>
            <a:endParaRPr sz="1200" b="0" i="0" u="none" strike="noStrike" cap="none">
              <a:solidFill>
                <a:schemeClr val="dk1"/>
              </a:solidFill>
              <a:latin typeface="Calibri"/>
              <a:ea typeface="Calibri"/>
              <a:cs typeface="Calibri"/>
              <a:sym typeface="Calibri"/>
            </a:endParaRPr>
          </a:p>
        </p:txBody>
      </p:sp>
      <p:sp>
        <p:nvSpPr>
          <p:cNvPr id="349" name="Google Shape;349;p55"/>
          <p:cNvSpPr/>
          <p:nvPr/>
        </p:nvSpPr>
        <p:spPr>
          <a:xfrm>
            <a:off x="2030975" y="2736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highlight>
                  <a:srgbClr val="FFF2CC"/>
                </a:highlight>
                <a:latin typeface="Courier New"/>
                <a:ea typeface="Courier New"/>
                <a:cs typeface="Courier New"/>
                <a:sym typeface="Courier New"/>
              </a:rPr>
              <a:t>1</a:t>
            </a:r>
            <a:endParaRPr sz="1400" b="1" i="0" u="none" strike="noStrike" cap="none">
              <a:solidFill>
                <a:srgbClr val="000000"/>
              </a:solidFill>
              <a:highlight>
                <a:srgbClr val="FFF2CC"/>
              </a:highlight>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2</a:t>
            </a:r>
            <a:endParaRPr sz="1400" b="0" i="0" u="none" strike="noStrike" cap="none">
              <a:solidFill>
                <a:srgbClr val="000000"/>
              </a:solidFill>
              <a:latin typeface="Courier New"/>
              <a:ea typeface="Courier New"/>
              <a:cs typeface="Courier New"/>
              <a:sym typeface="Courier New"/>
            </a:endParaRPr>
          </a:p>
        </p:txBody>
      </p:sp>
      <p:sp>
        <p:nvSpPr>
          <p:cNvPr id="350" name="Google Shape;350;p55"/>
          <p:cNvSpPr/>
          <p:nvPr/>
        </p:nvSpPr>
        <p:spPr>
          <a:xfrm>
            <a:off x="2030975" y="4062200"/>
            <a:ext cx="538200" cy="1326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n+2</a:t>
            </a:r>
            <a:endParaRPr sz="1400" b="0" i="0" u="none" strike="noStrike" cap="none">
              <a:solidFill>
                <a:srgbClr val="000000"/>
              </a:solidFill>
              <a:latin typeface="Courier New"/>
              <a:ea typeface="Courier New"/>
              <a:cs typeface="Courier New"/>
              <a:sym typeface="Courier New"/>
            </a:endParaRPr>
          </a:p>
        </p:txBody>
      </p:sp>
      <p:sp>
        <p:nvSpPr>
          <p:cNvPr id="351" name="Google Shape;351;p55"/>
          <p:cNvSpPr/>
          <p:nvPr/>
        </p:nvSpPr>
        <p:spPr>
          <a:xfrm>
            <a:off x="5352250" y="5510600"/>
            <a:ext cx="738300" cy="5703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52" name="Google Shape;352;p55"/>
          <p:cNvSpPr/>
          <p:nvPr/>
        </p:nvSpPr>
        <p:spPr>
          <a:xfrm>
            <a:off x="6090550" y="5510600"/>
            <a:ext cx="738300" cy="570300"/>
          </a:xfrm>
          <a:prstGeom prst="rect">
            <a:avLst/>
          </a:prstGeom>
          <a:solidFill>
            <a:srgbClr val="FFF2CC"/>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ourier New"/>
                <a:ea typeface="Courier New"/>
                <a:cs typeface="Courier New"/>
                <a:sym typeface="Courier New"/>
              </a:rPr>
              <a:t>1</a:t>
            </a:r>
            <a:endParaRPr sz="2000" b="1" i="0" u="none" strike="noStrike" cap="none">
              <a:solidFill>
                <a:schemeClr val="dk1"/>
              </a:solidFill>
              <a:latin typeface="Courier New"/>
              <a:ea typeface="Courier New"/>
              <a:cs typeface="Courier New"/>
              <a:sym typeface="Courier New"/>
            </a:endParaRPr>
          </a:p>
        </p:txBody>
      </p:sp>
      <p:sp>
        <p:nvSpPr>
          <p:cNvPr id="353" name="Google Shape;353;p55"/>
          <p:cNvSpPr/>
          <p:nvPr/>
        </p:nvSpPr>
        <p:spPr>
          <a:xfrm>
            <a:off x="590175" y="1952450"/>
            <a:ext cx="1486200" cy="874200"/>
          </a:xfrm>
          <a:prstGeom prst="wedgeRectCallout">
            <a:avLst>
              <a:gd name="adj1" fmla="val 49507"/>
              <a:gd name="adj2" fmla="val 83345"/>
            </a:avLst>
          </a:prstGeom>
          <a:solidFill>
            <a:srgbClr val="FFF2CC"/>
          </a:solidFill>
          <a:ln w="19050" cap="flat" cmpd="sng">
            <a:solidFill>
              <a:srgbClr val="BF9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Which instruction should execute next?</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5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Flow Control: Unconditional Jumps</a:t>
            </a:r>
            <a:endParaRPr dirty="0"/>
          </a:p>
        </p:txBody>
      </p:sp>
      <p:sp>
        <p:nvSpPr>
          <p:cNvPr id="359" name="Google Shape;359;p5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Usually, the CPU just executes machine instructions in a sequence</a:t>
            </a:r>
            <a:endParaRPr dirty="0"/>
          </a:p>
          <a:p>
            <a:pPr marL="640080" lvl="1" indent="-283464" algn="l" rtl="0">
              <a:lnSpc>
                <a:spcPct val="110000"/>
              </a:lnSpc>
              <a:spcBef>
                <a:spcPts val="24"/>
              </a:spcBef>
              <a:spcAft>
                <a:spcPts val="0"/>
              </a:spcAft>
              <a:buSzPts val="2420"/>
              <a:buChar char="▪"/>
            </a:pPr>
            <a:r>
              <a:rPr lang="en-US" dirty="0"/>
              <a:t>Typically moves to the instruction with the next highest address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Sometimes we want to </a:t>
            </a:r>
            <a:r>
              <a:rPr lang="en-US" b="1" dirty="0"/>
              <a:t>always</a:t>
            </a:r>
            <a:r>
              <a:rPr lang="en-US" dirty="0"/>
              <a:t> “jump” to another location</a:t>
            </a:r>
            <a:endParaRPr dirty="0"/>
          </a:p>
          <a:p>
            <a:pPr marL="640080" lvl="1" indent="-283464" algn="l" rtl="0">
              <a:lnSpc>
                <a:spcPct val="110000"/>
              </a:lnSpc>
              <a:spcBef>
                <a:spcPts val="24"/>
              </a:spcBef>
              <a:spcAft>
                <a:spcPts val="0"/>
              </a:spcAft>
              <a:buSzPts val="2420"/>
              <a:buChar char="▪"/>
            </a:pPr>
            <a:r>
              <a:rPr lang="en-US" dirty="0"/>
              <a:t>Example: At the end of an infinite loop</a:t>
            </a:r>
            <a:endParaRPr dirty="0"/>
          </a:p>
        </p:txBody>
      </p:sp>
      <p:sp>
        <p:nvSpPr>
          <p:cNvPr id="360" name="Google Shape;360;p5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21</a:t>
            </a:fld>
            <a:endParaRPr/>
          </a:p>
        </p:txBody>
      </p:sp>
      <p:graphicFrame>
        <p:nvGraphicFramePr>
          <p:cNvPr id="361" name="Google Shape;361;p59" descr="There are two columns, one representing high level code and one representing possible assembly code that would be equivalent. This example highlights how jumps can be used to implement things like an infinite loop. After executing the loop body, we can &quot;jump&quot; back to the top in order to re-execute the body again. " title="High level language and assembly language comparison"/>
          <p:cNvGraphicFramePr/>
          <p:nvPr/>
        </p:nvGraphicFramePr>
        <p:xfrm>
          <a:off x="404812" y="4076760"/>
          <a:ext cx="8350225" cy="2468820"/>
        </p:xfrm>
        <a:graphic>
          <a:graphicData uri="http://schemas.openxmlformats.org/drawingml/2006/table">
            <a:tbl>
              <a:tblPr>
                <a:noFill/>
              </a:tblPr>
              <a:tblGrid>
                <a:gridCol w="4155225">
                  <a:extLst>
                    <a:ext uri="{9D8B030D-6E8A-4147-A177-3AD203B41FA5}">
                      <a16:colId xmlns:a16="http://schemas.microsoft.com/office/drawing/2014/main" val="20000"/>
                    </a:ext>
                  </a:extLst>
                </a:gridCol>
                <a:gridCol w="4195000">
                  <a:extLst>
                    <a:ext uri="{9D8B030D-6E8A-4147-A177-3AD203B41FA5}">
                      <a16:colId xmlns:a16="http://schemas.microsoft.com/office/drawing/2014/main" val="20001"/>
                    </a:ext>
                  </a:extLst>
                </a:gridCol>
              </a:tblGrid>
              <a:tr h="24222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High Level Code (similar to Java)</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Assembly Code</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extLst>
                  <a:ext uri="{0D108BD9-81ED-4DB2-BD59-A6C34878D82A}">
                    <a16:rowId xmlns:a16="http://schemas.microsoft.com/office/drawing/2014/main" val="10000"/>
                  </a:ext>
                </a:extLst>
              </a:tr>
              <a:tr h="1065900">
                <a:tc>
                  <a:txBody>
                    <a:bodyPr/>
                    <a:lstStyle/>
                    <a:p>
                      <a:pPr marL="0" marR="0" lvl="0" indent="0" algn="l" rtl="0">
                        <a:lnSpc>
                          <a:spcPct val="100000"/>
                        </a:lnSpc>
                        <a:spcBef>
                          <a:spcPts val="0"/>
                        </a:spcBef>
                        <a:spcAft>
                          <a:spcPts val="0"/>
                        </a:spcAft>
                        <a:buClr>
                          <a:schemeClr val="dk1"/>
                        </a:buClr>
                        <a:buSzPts val="1100"/>
                        <a:buFont typeface="Arial"/>
                        <a:buNone/>
                      </a:pPr>
                      <a:r>
                        <a:rPr lang="en-US" sz="2000" b="1" u="none" strike="noStrike" cap="none" dirty="0">
                          <a:latin typeface="Courier New"/>
                          <a:ea typeface="Courier New"/>
                          <a:cs typeface="Courier New"/>
                          <a:sym typeface="Courier New"/>
                        </a:rPr>
                        <a:t>while (true) {</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2000" u="none" strike="noStrike" cap="none" dirty="0">
                          <a:latin typeface="Courier New"/>
                          <a:ea typeface="Courier New"/>
                          <a:cs typeface="Courier New"/>
                          <a:sym typeface="Courier New"/>
                        </a:rPr>
                        <a:t>    </a:t>
                      </a:r>
                      <a:r>
                        <a:rPr lang="en-US" sz="2000" i="1" u="none" strike="noStrike" cap="none" dirty="0">
                          <a:latin typeface="Courier New"/>
                          <a:ea typeface="Courier New"/>
                          <a:cs typeface="Courier New"/>
                          <a:sym typeface="Courier New"/>
                        </a:rPr>
                        <a:t>&lt;more loop body&gt;</a:t>
                      </a:r>
                      <a:endParaRPr sz="2000" i="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i="1" u="none" strike="noStrike" cap="none" dirty="0">
                          <a:latin typeface="Courier New"/>
                          <a:ea typeface="Courier New"/>
                          <a:cs typeface="Courier New"/>
                          <a:sym typeface="Courier New"/>
                        </a:rPr>
                        <a:t>&lt;code after loop&gt;</a:t>
                      </a:r>
                      <a:endParaRPr sz="2000" i="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2000" b="1" u="none" strike="noStrike" cap="none" dirty="0">
                          <a:latin typeface="Courier New"/>
                          <a:ea typeface="Courier New"/>
                          <a:cs typeface="Courier New"/>
                          <a:sym typeface="Courier New"/>
                        </a:rPr>
                        <a:t>TOP:</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add 1,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2000" u="none" strike="noStrike" cap="none" dirty="0">
                          <a:solidFill>
                            <a:schemeClr val="dk1"/>
                          </a:solidFill>
                          <a:latin typeface="Courier New"/>
                          <a:ea typeface="Courier New"/>
                          <a:cs typeface="Courier New"/>
                          <a:sym typeface="Courier New"/>
                        </a:rPr>
                        <a:t>    </a:t>
                      </a:r>
                      <a:r>
                        <a:rPr lang="en-US" sz="2000" i="1" u="none" strike="noStrike" cap="none" dirty="0">
                          <a:solidFill>
                            <a:schemeClr val="dk1"/>
                          </a:solidFill>
                          <a:latin typeface="Courier New"/>
                          <a:ea typeface="Courier New"/>
                          <a:cs typeface="Courier New"/>
                          <a:sym typeface="Courier New"/>
                        </a:rPr>
                        <a:t>&lt;more loop body&gt;</a:t>
                      </a:r>
                      <a:endParaRPr sz="2000"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a:t>
                      </a:r>
                      <a:r>
                        <a:rPr lang="en-US" sz="2000" b="1" u="none" strike="noStrike" cap="none" dirty="0" err="1">
                          <a:latin typeface="Courier New"/>
                          <a:ea typeface="Courier New"/>
                          <a:cs typeface="Courier New"/>
                          <a:sym typeface="Courier New"/>
                        </a:rPr>
                        <a:t>jmp</a:t>
                      </a:r>
                      <a:r>
                        <a:rPr lang="en-US" sz="2000" b="1" u="none" strike="noStrike" cap="none" dirty="0">
                          <a:latin typeface="Courier New"/>
                          <a:ea typeface="Courier New"/>
                          <a:cs typeface="Courier New"/>
                          <a:sym typeface="Courier New"/>
                        </a:rPr>
                        <a:t> TOP</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i="1" u="none" strike="noStrike" cap="none" dirty="0">
                          <a:solidFill>
                            <a:schemeClr val="dk1"/>
                          </a:solidFill>
                          <a:latin typeface="Courier New"/>
                          <a:ea typeface="Courier New"/>
                          <a:cs typeface="Courier New"/>
                          <a:sym typeface="Courier New"/>
                        </a:rPr>
                        <a:t>    &lt;code after loop&gt;</a:t>
                      </a:r>
                      <a:endParaRPr sz="2000" i="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u="none" strike="noStrike" cap="none" dirty="0">
                          <a:latin typeface="Courier New"/>
                          <a:ea typeface="Courier New"/>
                          <a:cs typeface="Courier New"/>
                          <a:sym typeface="Courier New"/>
                        </a:rPr>
                        <a:t> </a:t>
                      </a:r>
                      <a:endParaRPr sz="2000"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6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Flow Control: Conditional Jumps</a:t>
            </a:r>
            <a:endParaRPr dirty="0"/>
          </a:p>
        </p:txBody>
      </p:sp>
      <p:sp>
        <p:nvSpPr>
          <p:cNvPr id="368" name="Google Shape;368;p6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Usually, the CPU just executes machine instructions in a sequence</a:t>
            </a:r>
            <a:endParaRPr dirty="0"/>
          </a:p>
          <a:p>
            <a:pPr marL="640080" lvl="1" indent="-283464" algn="l" rtl="0">
              <a:lnSpc>
                <a:spcPct val="110000"/>
              </a:lnSpc>
              <a:spcBef>
                <a:spcPts val="24"/>
              </a:spcBef>
              <a:spcAft>
                <a:spcPts val="0"/>
              </a:spcAft>
              <a:buSzPts val="2420"/>
              <a:buChar char="▪"/>
            </a:pPr>
            <a:r>
              <a:rPr lang="en-US" dirty="0"/>
              <a:t>Typically moves to the instruction with the next highest address</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Sometimes we want to “jump” </a:t>
            </a:r>
            <a:r>
              <a:rPr lang="en-US" b="1" dirty="0"/>
              <a:t>only if a condition is met</a:t>
            </a:r>
            <a:endParaRPr b="1" dirty="0"/>
          </a:p>
          <a:p>
            <a:pPr marL="640080" lvl="1" indent="-283464" algn="l" rtl="0">
              <a:lnSpc>
                <a:spcPct val="110000"/>
              </a:lnSpc>
              <a:spcBef>
                <a:spcPts val="24"/>
              </a:spcBef>
              <a:spcAft>
                <a:spcPts val="0"/>
              </a:spcAft>
              <a:buSzPts val="2420"/>
              <a:buChar char="▪"/>
            </a:pPr>
            <a:r>
              <a:rPr lang="en-US" dirty="0"/>
              <a:t>Example: At the condition of an if statement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69" name="Google Shape;369;p6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graphicFrame>
        <p:nvGraphicFramePr>
          <p:cNvPr id="370" name="Google Shape;370;p60" descr="There are two columns, one representing high level code and one representing possible assembly code that would be equivalent. This example highlights how conditional jumps can be used to implement things like if statements. We can compare two values, and based on their comparison, determine whether or not we want to &quot;jump&quot; or &quot;skip&quot; over the if statement." title="High level language and assembly language comparison"/>
          <p:cNvGraphicFramePr/>
          <p:nvPr/>
        </p:nvGraphicFramePr>
        <p:xfrm>
          <a:off x="396875" y="4073244"/>
          <a:ext cx="8366150" cy="2164020"/>
        </p:xfrm>
        <a:graphic>
          <a:graphicData uri="http://schemas.openxmlformats.org/drawingml/2006/table">
            <a:tbl>
              <a:tblPr>
                <a:noFill/>
              </a:tblPr>
              <a:tblGrid>
                <a:gridCol w="4163150">
                  <a:extLst>
                    <a:ext uri="{9D8B030D-6E8A-4147-A177-3AD203B41FA5}">
                      <a16:colId xmlns:a16="http://schemas.microsoft.com/office/drawing/2014/main" val="20000"/>
                    </a:ext>
                  </a:extLst>
                </a:gridCol>
                <a:gridCol w="4203000">
                  <a:extLst>
                    <a:ext uri="{9D8B030D-6E8A-4147-A177-3AD203B41FA5}">
                      <a16:colId xmlns:a16="http://schemas.microsoft.com/office/drawing/2014/main" val="20001"/>
                    </a:ext>
                  </a:extLst>
                </a:gridCol>
              </a:tblGrid>
              <a:tr h="22382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High Level Code (similar to Java)</a:t>
                      </a:r>
                      <a:endParaRPr sz="1800" b="1"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Assembly Code</a:t>
                      </a:r>
                      <a:endParaRPr sz="18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extLst>
                  <a:ext uri="{0D108BD9-81ED-4DB2-BD59-A6C34878D82A}">
                    <a16:rowId xmlns:a16="http://schemas.microsoft.com/office/drawing/2014/main" val="10000"/>
                  </a:ext>
                </a:extLst>
              </a:tr>
              <a:tr h="835650">
                <a:tc>
                  <a:txBody>
                    <a:bodyPr/>
                    <a:lstStyle/>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if (reg1 &lt; reg2) {</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    reg1++;</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latin typeface="Courier New"/>
                          <a:ea typeface="Courier New"/>
                          <a:cs typeface="Courier New"/>
                          <a:sym typeface="Courier New"/>
                        </a:rPr>
                        <a:t>reg2++;</a:t>
                      </a:r>
                      <a:endParaRPr sz="20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endParaRPr sz="2000" b="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200"/>
                        <a:buFont typeface="Arial"/>
                        <a:buNone/>
                      </a:pPr>
                      <a:r>
                        <a:rPr lang="en-US" sz="2000" b="1" i="1" u="none" strike="noStrike" cap="none" dirty="0">
                          <a:solidFill>
                            <a:schemeClr val="dk1"/>
                          </a:solidFill>
                          <a:latin typeface="Courier New"/>
                          <a:ea typeface="Courier New"/>
                          <a:cs typeface="Courier New"/>
                          <a:sym typeface="Courier New"/>
                        </a:rPr>
                        <a:t> </a:t>
                      </a:r>
                      <a:r>
                        <a:rPr lang="en-US" sz="2000" b="1" u="none" strike="noStrike" cap="none" dirty="0">
                          <a:solidFill>
                            <a:schemeClr val="dk1"/>
                          </a:solidFill>
                          <a:latin typeface="Courier New"/>
                          <a:ea typeface="Courier New"/>
                          <a:cs typeface="Courier New"/>
                          <a:sym typeface="Courier New"/>
                        </a:rPr>
                        <a:t>   </a:t>
                      </a:r>
                      <a:r>
                        <a:rPr lang="en-US" sz="2000" b="1" u="none" strike="noStrike" cap="none" dirty="0" err="1">
                          <a:solidFill>
                            <a:schemeClr val="dk1"/>
                          </a:solidFill>
                          <a:latin typeface="Courier New"/>
                          <a:ea typeface="Courier New"/>
                          <a:cs typeface="Courier New"/>
                          <a:sym typeface="Courier New"/>
                        </a:rPr>
                        <a:t>cmp</a:t>
                      </a:r>
                      <a:r>
                        <a:rPr lang="en-US" sz="2000" b="1" u="none" strike="noStrike" cap="none" dirty="0">
                          <a:solidFill>
                            <a:schemeClr val="dk1"/>
                          </a:solidFill>
                          <a:latin typeface="Courier New"/>
                          <a:ea typeface="Courier New"/>
                          <a:cs typeface="Courier New"/>
                          <a:sym typeface="Courier New"/>
                        </a:rPr>
                        <a:t> reg1, reg2</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t>
                      </a:r>
                      <a:r>
                        <a:rPr lang="en-US" sz="2000" b="1" u="none" strike="noStrike" cap="none" dirty="0" err="1">
                          <a:solidFill>
                            <a:schemeClr val="dk1"/>
                          </a:solidFill>
                          <a:latin typeface="Courier New"/>
                          <a:ea typeface="Courier New"/>
                          <a:cs typeface="Courier New"/>
                          <a:sym typeface="Courier New"/>
                        </a:rPr>
                        <a:t>jge</a:t>
                      </a:r>
                      <a:r>
                        <a:rPr lang="en-US" sz="2000" b="1" u="none" strike="noStrike" cap="none" dirty="0">
                          <a:solidFill>
                            <a:schemeClr val="dk1"/>
                          </a:solidFill>
                          <a:latin typeface="Courier New"/>
                          <a:ea typeface="Courier New"/>
                          <a:cs typeface="Courier New"/>
                          <a:sym typeface="Courier New"/>
                        </a:rPr>
                        <a:t> SKIP</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add 1, reg1</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SKIP:</a:t>
                      </a:r>
                      <a:endParaRPr sz="2000" b="1"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2200"/>
                        <a:buFont typeface="Arial"/>
                        <a:buNone/>
                      </a:pPr>
                      <a:r>
                        <a:rPr lang="en-US" sz="2000" b="1" u="none" strike="noStrike" cap="none" dirty="0">
                          <a:solidFill>
                            <a:schemeClr val="dk1"/>
                          </a:solidFill>
                          <a:latin typeface="Courier New"/>
                          <a:ea typeface="Courier New"/>
                          <a:cs typeface="Courier New"/>
                          <a:sym typeface="Courier New"/>
                        </a:rPr>
                        <a:t>    add 1, reg2</a:t>
                      </a:r>
                      <a:endParaRPr sz="2000" b="1" u="none" strike="noStrike" cap="none" dirty="0">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Program Counter (PC)</a:t>
            </a:r>
            <a:endParaRPr dirty="0"/>
          </a:p>
        </p:txBody>
      </p:sp>
      <p:sp>
        <p:nvSpPr>
          <p:cNvPr id="328" name="Google Shape;328;p2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is used to store data as well as code</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Instructions and operations are stored at different addresses in memory</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Program Counter in the CPU keeps track of which address contains the instruction that should be executed next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29" name="Google Shape;329;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23</a:t>
            </a:fld>
            <a:endParaRPr/>
          </a:p>
        </p:txBody>
      </p:sp>
      <p:grpSp>
        <p:nvGrpSpPr>
          <p:cNvPr id="14" name="Group 13">
            <a:extLst>
              <a:ext uri="{FF2B5EF4-FFF2-40B4-BE49-F238E27FC236}">
                <a16:creationId xmlns:a16="http://schemas.microsoft.com/office/drawing/2014/main" id="{89CCD8F0-F927-6C57-0B6A-F0B23641A539}"/>
              </a:ext>
            </a:extLst>
          </p:cNvPr>
          <p:cNvGrpSpPr/>
          <p:nvPr/>
        </p:nvGrpSpPr>
        <p:grpSpPr>
          <a:xfrm>
            <a:off x="2532159" y="4263670"/>
            <a:ext cx="4055700" cy="2464509"/>
            <a:chOff x="2307000" y="3959487"/>
            <a:chExt cx="4530000" cy="2752725"/>
          </a:xfrm>
        </p:grpSpPr>
        <p:sp>
          <p:nvSpPr>
            <p:cNvPr id="8" name="Google Shape;240;p55">
              <a:extLst>
                <a:ext uri="{FF2B5EF4-FFF2-40B4-BE49-F238E27FC236}">
                  <a16:creationId xmlns:a16="http://schemas.microsoft.com/office/drawing/2014/main" id="{44950A07-9A9C-925D-8708-3298754B2A2C}"/>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9" name="Google Shape;241;p55">
              <a:extLst>
                <a:ext uri="{FF2B5EF4-FFF2-40B4-BE49-F238E27FC236}">
                  <a16:creationId xmlns:a16="http://schemas.microsoft.com/office/drawing/2014/main" id="{4EE73ADA-2370-EE5E-22F2-65E2050B47B4}"/>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4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10" name="Google Shape;244;p55">
              <a:extLst>
                <a:ext uri="{FF2B5EF4-FFF2-40B4-BE49-F238E27FC236}">
                  <a16:creationId xmlns:a16="http://schemas.microsoft.com/office/drawing/2014/main" id="{499C48E1-5C95-9265-809F-60DBCA2BF138}"/>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1" name="Google Shape;245;p55">
              <a:extLst>
                <a:ext uri="{FF2B5EF4-FFF2-40B4-BE49-F238E27FC236}">
                  <a16:creationId xmlns:a16="http://schemas.microsoft.com/office/drawing/2014/main" id="{689D040F-9B06-DC9F-1149-DD9512A27DBE}"/>
                </a:ext>
              </a:extLst>
            </p:cNvPr>
            <p:cNvSpPr/>
            <p:nvPr/>
          </p:nvSpPr>
          <p:spPr>
            <a:xfrm>
              <a:off x="4741005" y="5484795"/>
              <a:ext cx="1788600" cy="9362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2" name="Google Shape;250;p55">
              <a:extLst>
                <a:ext uri="{FF2B5EF4-FFF2-40B4-BE49-F238E27FC236}">
                  <a16:creationId xmlns:a16="http://schemas.microsoft.com/office/drawing/2014/main" id="{92CE874C-B47F-F9BF-53B9-04DCBBEEA4F5}"/>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251;p55">
              <a:extLst>
                <a:ext uri="{FF2B5EF4-FFF2-40B4-BE49-F238E27FC236}">
                  <a16:creationId xmlns:a16="http://schemas.microsoft.com/office/drawing/2014/main" id="{3B6B4001-0C3C-0C35-DAA5-864A5FA185AE}"/>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4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452" name="Google Shape;452;p4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Keeps track of what instruction we are executing</a:t>
            </a:r>
            <a:endParaRPr/>
          </a:p>
          <a:p>
            <a:pPr marL="640080" lvl="1" indent="-283464" algn="l" rtl="0">
              <a:lnSpc>
                <a:spcPct val="110000"/>
              </a:lnSpc>
              <a:spcBef>
                <a:spcPts val="24"/>
              </a:spcBef>
              <a:spcAft>
                <a:spcPts val="0"/>
              </a:spcAft>
              <a:buSzPts val="2420"/>
              <a:buChar char="▪"/>
            </a:pPr>
            <a:r>
              <a:rPr lang="en-US"/>
              <a:t>If the PC outputs 24, on the next clock cycle the computer runs the instruction at address 24 in the code segment</a:t>
            </a:r>
            <a:endParaRPr/>
          </a:p>
          <a:p>
            <a:pPr marL="347472" lvl="0" indent="-215392" algn="l" rtl="0">
              <a:lnSpc>
                <a:spcPct val="110000"/>
              </a:lnSpc>
              <a:spcBef>
                <a:spcPts val="440"/>
              </a:spcBef>
              <a:spcAft>
                <a:spcPts val="0"/>
              </a:spcAft>
              <a:buSzPts val="2080"/>
              <a:buFont typeface="Noto Sans Symbols"/>
              <a:buNone/>
            </a:pPr>
            <a:endParaRPr/>
          </a:p>
        </p:txBody>
      </p:sp>
      <p:sp>
        <p:nvSpPr>
          <p:cNvPr id="453" name="Google Shape;453;p4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sp>
        <p:nvSpPr>
          <p:cNvPr id="471" name="Google Shape;471;p48"/>
          <p:cNvSpPr/>
          <p:nvPr/>
        </p:nvSpPr>
        <p:spPr>
          <a:xfrm>
            <a:off x="357018" y="3455915"/>
            <a:ext cx="2756992" cy="1088389"/>
          </a:xfrm>
          <a:prstGeom prst="wedgeRectCallout">
            <a:avLst>
              <a:gd name="adj1" fmla="val 55734"/>
              <a:gd name="adj2" fmla="val 79455"/>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replace counter value with </a:t>
            </a:r>
            <a:r>
              <a:rPr lang="en-US" sz="2000" b="1" i="0" u="none" strike="noStrike" cap="none" dirty="0">
                <a:solidFill>
                  <a:schemeClr val="lt1"/>
                </a:solidFill>
                <a:latin typeface="Consolas"/>
                <a:ea typeface="Consolas"/>
                <a:cs typeface="Consolas"/>
                <a:sym typeface="Consolas"/>
              </a:rPr>
              <a:t>in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method calls)</a:t>
            </a:r>
            <a:endParaRPr sz="1400" b="0" i="0" u="none" strike="noStrike" cap="none" dirty="0">
              <a:solidFill>
                <a:srgbClr val="000000"/>
              </a:solidFill>
              <a:latin typeface="Arial"/>
              <a:ea typeface="Arial"/>
              <a:cs typeface="Arial"/>
              <a:sym typeface="Arial"/>
            </a:endParaRPr>
          </a:p>
        </p:txBody>
      </p:sp>
      <p:sp>
        <p:nvSpPr>
          <p:cNvPr id="472" name="Google Shape;472;p48"/>
          <p:cNvSpPr/>
          <p:nvPr/>
        </p:nvSpPr>
        <p:spPr>
          <a:xfrm>
            <a:off x="3178350" y="3455915"/>
            <a:ext cx="2756992" cy="1088389"/>
          </a:xfrm>
          <a:prstGeom prst="wedgeRectCallout">
            <a:avLst>
              <a:gd name="adj1" fmla="val 1619"/>
              <a:gd name="adj2" fmla="val 79191"/>
            </a:avLst>
          </a:prstGeom>
          <a:solidFill>
            <a:srgbClr val="00B0F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add 1 to counter value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normal operation)</a:t>
            </a:r>
            <a:endParaRPr sz="2000" b="1" i="1" u="none" strike="noStrike" cap="none" dirty="0">
              <a:solidFill>
                <a:schemeClr val="lt1"/>
              </a:solidFill>
              <a:latin typeface="Consolas"/>
              <a:ea typeface="Consolas"/>
              <a:cs typeface="Consolas"/>
              <a:sym typeface="Consolas"/>
            </a:endParaRPr>
          </a:p>
        </p:txBody>
      </p:sp>
      <p:sp>
        <p:nvSpPr>
          <p:cNvPr id="473" name="Google Shape;473;p48"/>
          <p:cNvSpPr/>
          <p:nvPr/>
        </p:nvSpPr>
        <p:spPr>
          <a:xfrm>
            <a:off x="6006008" y="3455915"/>
            <a:ext cx="2756992" cy="1088389"/>
          </a:xfrm>
          <a:prstGeom prst="wedgeRectCallout">
            <a:avLst>
              <a:gd name="adj1" fmla="val -54009"/>
              <a:gd name="adj2" fmla="val 82948"/>
            </a:avLst>
          </a:prstGeom>
          <a:solidFill>
            <a:srgbClr val="FFAB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dirty="0">
                <a:solidFill>
                  <a:schemeClr val="lt1"/>
                </a:solidFill>
                <a:latin typeface="Calibri"/>
                <a:ea typeface="Calibri"/>
                <a:cs typeface="Calibri"/>
                <a:sym typeface="Calibri"/>
              </a:rPr>
              <a:t>N</a:t>
            </a:r>
            <a:r>
              <a:rPr lang="en-US" sz="2000" b="0" i="0" u="none" strike="noStrike" cap="none" dirty="0">
                <a:solidFill>
                  <a:schemeClr val="lt1"/>
                </a:solidFill>
                <a:latin typeface="Calibri"/>
                <a:ea typeface="Calibri"/>
                <a:cs typeface="Calibri"/>
                <a:sym typeface="Calibri"/>
              </a:rPr>
              <a:t>ext cycle, set counter to 0</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1" u="none" strike="noStrike" cap="none" dirty="0">
                <a:solidFill>
                  <a:schemeClr val="lt1"/>
                </a:solidFill>
                <a:latin typeface="Calibri"/>
                <a:ea typeface="Calibri"/>
                <a:cs typeface="Calibri"/>
                <a:sym typeface="Calibri"/>
              </a:rPr>
              <a:t>(</a:t>
            </a:r>
            <a:r>
              <a:rPr lang="en-US" sz="2000" b="1" i="1" dirty="0">
                <a:solidFill>
                  <a:schemeClr val="lt1"/>
                </a:solidFill>
                <a:latin typeface="Calibri"/>
                <a:ea typeface="Calibri"/>
                <a:cs typeface="Calibri"/>
                <a:sym typeface="Calibri"/>
              </a:rPr>
              <a:t>E.g.,</a:t>
            </a:r>
            <a:r>
              <a:rPr lang="en-US" sz="2000" b="1" i="1" u="none" strike="noStrike" cap="none" dirty="0">
                <a:solidFill>
                  <a:schemeClr val="lt1"/>
                </a:solidFill>
                <a:latin typeface="Calibri"/>
                <a:ea typeface="Calibri"/>
                <a:cs typeface="Calibri"/>
                <a:sym typeface="Calibri"/>
              </a:rPr>
              <a:t> program start)</a:t>
            </a:r>
            <a:endParaRPr sz="2000" b="1" i="1" u="none" strike="noStrike" cap="none" dirty="0">
              <a:solidFill>
                <a:schemeClr val="lt1"/>
              </a:solidFill>
              <a:latin typeface="Consolas"/>
              <a:ea typeface="Consolas"/>
              <a:cs typeface="Consolas"/>
              <a:sym typeface="Consolas"/>
            </a:endParaRPr>
          </a:p>
        </p:txBody>
      </p:sp>
      <p:grpSp>
        <p:nvGrpSpPr>
          <p:cNvPr id="2" name="Google Shape;338;p21">
            <a:extLst>
              <a:ext uri="{FF2B5EF4-FFF2-40B4-BE49-F238E27FC236}">
                <a16:creationId xmlns:a16="http://schemas.microsoft.com/office/drawing/2014/main" id="{0DC91FA4-A7F5-B0E3-8742-0E97EFB2E66B}"/>
              </a:ext>
            </a:extLst>
          </p:cNvPr>
          <p:cNvGrpSpPr/>
          <p:nvPr/>
        </p:nvGrpSpPr>
        <p:grpSpPr>
          <a:xfrm>
            <a:off x="1619199" y="4825172"/>
            <a:ext cx="5898126" cy="1767478"/>
            <a:chOff x="1619199" y="4825172"/>
            <a:chExt cx="5898126" cy="1767478"/>
          </a:xfrm>
        </p:grpSpPr>
        <p:sp>
          <p:nvSpPr>
            <p:cNvPr id="3" name="Google Shape;339;p21">
              <a:extLst>
                <a:ext uri="{FF2B5EF4-FFF2-40B4-BE49-F238E27FC236}">
                  <a16:creationId xmlns:a16="http://schemas.microsoft.com/office/drawing/2014/main" id="{18D09615-273D-8E39-B3BB-6261A5D84262}"/>
                </a:ext>
              </a:extLst>
            </p:cNvPr>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4" name="Google Shape;340;p21">
              <a:extLst>
                <a:ext uri="{FF2B5EF4-FFF2-40B4-BE49-F238E27FC236}">
                  <a16:creationId xmlns:a16="http://schemas.microsoft.com/office/drawing/2014/main" id="{D19AB809-E5DC-1FF3-6AEF-E0E1CF1C84BA}"/>
                </a:ext>
              </a:extLst>
            </p:cNvPr>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5" name="Google Shape;341;p21">
              <a:extLst>
                <a:ext uri="{FF2B5EF4-FFF2-40B4-BE49-F238E27FC236}">
                  <a16:creationId xmlns:a16="http://schemas.microsoft.com/office/drawing/2014/main" id="{4ABBE4EB-1BD2-EB27-95D5-B4CF86432F11}"/>
                </a:ext>
              </a:extLst>
            </p:cNvPr>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6" name="Google Shape;342;p21">
              <a:extLst>
                <a:ext uri="{FF2B5EF4-FFF2-40B4-BE49-F238E27FC236}">
                  <a16:creationId xmlns:a16="http://schemas.microsoft.com/office/drawing/2014/main" id="{7021181C-46EA-A2B2-9B67-C207F3BCA5D1}"/>
                </a:ext>
              </a:extLst>
            </p:cNvPr>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7" name="Google Shape;343;p21">
              <a:extLst>
                <a:ext uri="{FF2B5EF4-FFF2-40B4-BE49-F238E27FC236}">
                  <a16:creationId xmlns:a16="http://schemas.microsoft.com/office/drawing/2014/main" id="{7773BEF8-0528-35B1-ED2E-3DB62F664E7D}"/>
                </a:ext>
              </a:extLst>
            </p:cNvPr>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8" name="Google Shape;344;p21">
              <a:extLst>
                <a:ext uri="{FF2B5EF4-FFF2-40B4-BE49-F238E27FC236}">
                  <a16:creationId xmlns:a16="http://schemas.microsoft.com/office/drawing/2014/main" id="{6D3E4606-A6D7-0EA2-E827-F3AA76919B10}"/>
                </a:ext>
              </a:extLst>
            </p:cNvPr>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9" name="Google Shape;345;p21">
              <a:extLst>
                <a:ext uri="{FF2B5EF4-FFF2-40B4-BE49-F238E27FC236}">
                  <a16:creationId xmlns:a16="http://schemas.microsoft.com/office/drawing/2014/main" id="{3C57DDE7-7884-0447-B9F7-0E5F05B6F0FE}"/>
                </a:ext>
              </a:extLst>
            </p:cNvPr>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10" name="Google Shape;346;p21">
              <a:extLst>
                <a:ext uri="{FF2B5EF4-FFF2-40B4-BE49-F238E27FC236}">
                  <a16:creationId xmlns:a16="http://schemas.microsoft.com/office/drawing/2014/main" id="{D28EF5EE-6761-4DC0-3728-7C83EEF009BB}"/>
                </a:ext>
              </a:extLst>
            </p:cNvPr>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11" name="Google Shape;347;p21">
              <a:extLst>
                <a:ext uri="{FF2B5EF4-FFF2-40B4-BE49-F238E27FC236}">
                  <a16:creationId xmlns:a16="http://schemas.microsoft.com/office/drawing/2014/main" id="{62490125-FF54-81BD-E281-A2B80A5C3773}"/>
                </a:ext>
              </a:extLst>
            </p:cNvPr>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12" name="Google Shape;348;p21">
              <a:extLst>
                <a:ext uri="{FF2B5EF4-FFF2-40B4-BE49-F238E27FC236}">
                  <a16:creationId xmlns:a16="http://schemas.microsoft.com/office/drawing/2014/main" id="{17125F57-F48B-0611-2633-D676BBA411E3}"/>
                </a:ext>
              </a:extLst>
            </p:cNvPr>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13" name="Google Shape;349;p21">
              <a:extLst>
                <a:ext uri="{FF2B5EF4-FFF2-40B4-BE49-F238E27FC236}">
                  <a16:creationId xmlns:a16="http://schemas.microsoft.com/office/drawing/2014/main" id="{08F6DD59-71C3-8DB5-20A4-C9220019952E}"/>
                </a:ext>
              </a:extLst>
            </p:cNvPr>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14" name="Google Shape;350;p21">
              <a:extLst>
                <a:ext uri="{FF2B5EF4-FFF2-40B4-BE49-F238E27FC236}">
                  <a16:creationId xmlns:a16="http://schemas.microsoft.com/office/drawing/2014/main" id="{C229CE02-BE19-AADF-221D-FDF7AE8B1FA8}"/>
                </a:ext>
              </a:extLst>
            </p:cNvPr>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15" name="Google Shape;351;p21">
              <a:extLst>
                <a:ext uri="{FF2B5EF4-FFF2-40B4-BE49-F238E27FC236}">
                  <a16:creationId xmlns:a16="http://schemas.microsoft.com/office/drawing/2014/main" id="{283C523F-A2D8-5949-1774-D414B55EF607}"/>
                </a:ext>
              </a:extLst>
            </p:cNvPr>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16" name="Google Shape;352;p21">
              <a:extLst>
                <a:ext uri="{FF2B5EF4-FFF2-40B4-BE49-F238E27FC236}">
                  <a16:creationId xmlns:a16="http://schemas.microsoft.com/office/drawing/2014/main" id="{4956A5E5-C569-9D23-3B42-1FF32D590084}"/>
                </a:ext>
              </a:extLst>
            </p:cNvPr>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17" name="Google Shape;353;p21">
              <a:extLst>
                <a:ext uri="{FF2B5EF4-FFF2-40B4-BE49-F238E27FC236}">
                  <a16:creationId xmlns:a16="http://schemas.microsoft.com/office/drawing/2014/main" id="{A58C5F58-6164-B9E8-4F1B-C99797C57DE7}"/>
                </a:ext>
              </a:extLst>
            </p:cNvPr>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18" name="Google Shape;354;p21">
              <a:extLst>
                <a:ext uri="{FF2B5EF4-FFF2-40B4-BE49-F238E27FC236}">
                  <a16:creationId xmlns:a16="http://schemas.microsoft.com/office/drawing/2014/main" id="{4B481AB2-3175-71A1-6EC9-20DAC55D07D0}"/>
                </a:ext>
              </a:extLst>
            </p:cNvPr>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 grpId="0" animBg="1"/>
      <p:bldP spid="472" grpId="0" animBg="1"/>
      <p:bldP spid="47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36" name="Google Shape;336;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Keeps track of what instruction we are executing</a:t>
            </a:r>
            <a:endParaRPr dirty="0"/>
          </a:p>
          <a:p>
            <a:pPr marL="640080" lvl="1" indent="-283464" algn="l" rtl="0">
              <a:lnSpc>
                <a:spcPct val="110000"/>
              </a:lnSpc>
              <a:spcBef>
                <a:spcPts val="24"/>
              </a:spcBef>
              <a:spcAft>
                <a:spcPts val="0"/>
              </a:spcAft>
              <a:buSzPts val="2420"/>
              <a:buChar char="▪"/>
            </a:pPr>
            <a:r>
              <a:rPr lang="en-US" dirty="0"/>
              <a:t>If the PC outputs 24, on the next clock cycle the computer runs the instruction at address 24 in the code segment</a:t>
            </a:r>
            <a:endParaRPr dirty="0"/>
          </a:p>
          <a:p>
            <a:pPr marL="347472" lvl="0" indent="-347472" algn="l" rtl="0">
              <a:lnSpc>
                <a:spcPct val="110000"/>
              </a:lnSpc>
              <a:spcBef>
                <a:spcPts val="440"/>
              </a:spcBef>
              <a:spcAft>
                <a:spcPts val="0"/>
              </a:spcAft>
              <a:buSzPts val="2080"/>
              <a:buFont typeface="Noto Sans Symbols"/>
              <a:buChar char="❖"/>
            </a:pPr>
            <a:r>
              <a:rPr lang="en-US" dirty="0"/>
              <a:t>Program counter specification:</a:t>
            </a:r>
            <a:endParaRPr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if      (reset[t] == 1) out[t+1] = 0</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(load[t] == 1)  out[t+1] = in[t]</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a:t>
            </a:r>
            <a:r>
              <a:rPr lang="en-US" sz="2000" dirty="0" err="1">
                <a:latin typeface="Courier New"/>
                <a:ea typeface="Courier New"/>
                <a:cs typeface="Courier New"/>
                <a:sym typeface="Courier New"/>
              </a:rPr>
              <a:t>inc</a:t>
            </a:r>
            <a:r>
              <a:rPr lang="en-US" sz="2000" dirty="0">
                <a:latin typeface="Courier New"/>
                <a:ea typeface="Courier New"/>
                <a:cs typeface="Courier New"/>
                <a:sym typeface="Courier New"/>
              </a:rPr>
              <a:t>[t] == 1)   out[t+1] = out[t] + 1</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out[t+1] = out[t]</a:t>
            </a:r>
            <a:endParaRPr sz="2000" dirty="0">
              <a:latin typeface="Courier New"/>
              <a:ea typeface="Courier New"/>
              <a:cs typeface="Courier New"/>
              <a:sym typeface="Courier New"/>
            </a:endParaRPr>
          </a:p>
          <a:p>
            <a:pPr marL="347472" lvl="0" indent="-215392" algn="l" rtl="0">
              <a:lnSpc>
                <a:spcPct val="110000"/>
              </a:lnSpc>
              <a:spcBef>
                <a:spcPts val="440"/>
              </a:spcBef>
              <a:spcAft>
                <a:spcPts val="0"/>
              </a:spcAft>
              <a:buSzPts val="2080"/>
              <a:buFont typeface="Noto Sans Symbols"/>
              <a:buNone/>
            </a:pPr>
            <a:endParaRPr dirty="0"/>
          </a:p>
        </p:txBody>
      </p:sp>
      <p:sp>
        <p:nvSpPr>
          <p:cNvPr id="337" name="Google Shape;337;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grpSp>
        <p:nvGrpSpPr>
          <p:cNvPr id="338" name="Google Shape;338;p21"/>
          <p:cNvGrpSpPr/>
          <p:nvPr/>
        </p:nvGrpSpPr>
        <p:grpSpPr>
          <a:xfrm>
            <a:off x="1619199" y="4825172"/>
            <a:ext cx="5898126" cy="1767478"/>
            <a:chOff x="1619199" y="4825172"/>
            <a:chExt cx="5898126" cy="1767478"/>
          </a:xfrm>
        </p:grpSpPr>
        <p:sp>
          <p:nvSpPr>
            <p:cNvPr id="339" name="Google Shape;339;p21"/>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40" name="Google Shape;340;p21"/>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341" name="Google Shape;341;p21"/>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42" name="Google Shape;342;p21"/>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343" name="Google Shape;343;p21"/>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344" name="Google Shape;344;p21"/>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345" name="Google Shape;345;p21"/>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346" name="Google Shape;346;p21"/>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47" name="Google Shape;347;p21"/>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348" name="Google Shape;348;p21"/>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49" name="Google Shape;349;p21"/>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350" name="Google Shape;350;p21"/>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51" name="Google Shape;351;p21"/>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52" name="Google Shape;352;p21"/>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353" name="Google Shape;353;p21"/>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354" name="Google Shape;354;p21"/>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dirty="0">
                <a:solidFill>
                  <a:schemeClr val="tx1"/>
                </a:solidFill>
              </a:rPr>
              <a:t>Machine Languages </a:t>
            </a:r>
            <a:endParaRPr dirty="0">
              <a:solidFill>
                <a:schemeClr val="tx1"/>
              </a:solidFill>
            </a:endParaRPr>
          </a:p>
          <a:p>
            <a:pPr marL="640080" lvl="1" indent="-283464" algn="l" rtl="0">
              <a:spcBef>
                <a:spcPts val="24"/>
              </a:spcBef>
              <a:spcAft>
                <a:spcPts val="0"/>
              </a:spcAft>
              <a:buClr>
                <a:srgbClr val="4B2A85"/>
              </a:buClr>
              <a:buSzPts val="2420"/>
              <a:buChar char="▪"/>
            </a:pPr>
            <a:r>
              <a:rPr lang="en-US" dirty="0">
                <a:solidFill>
                  <a:schemeClr val="tx1"/>
                </a:solidFill>
              </a:rPr>
              <a:t>Assembly Languages, Producing Machine Code</a:t>
            </a:r>
            <a:endParaRPr lang="en-US" sz="2600" dirty="0">
              <a:solidFill>
                <a:schemeClr val="tx1"/>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The Hack Assembly Language</a:t>
            </a:r>
          </a:p>
          <a:p>
            <a:pPr marL="640080" lvl="1" indent="-283464" algn="l" rtl="0">
              <a:lnSpc>
                <a:spcPct val="110000"/>
              </a:lnSpc>
              <a:spcBef>
                <a:spcPts val="24"/>
              </a:spcBef>
              <a:spcAft>
                <a:spcPts val="0"/>
              </a:spcAft>
              <a:buSzPts val="2420"/>
              <a:buChar char="▪"/>
            </a:pPr>
            <a:r>
              <a:rPr lang="en-US" b="1" dirty="0">
                <a:solidFill>
                  <a:srgbClr val="4B2A85"/>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26</a:t>
            </a:fld>
            <a:endParaRPr/>
          </a:p>
        </p:txBody>
      </p:sp>
    </p:spTree>
    <p:extLst>
      <p:ext uri="{BB962C8B-B14F-4D97-AF65-F5344CB8AC3E}">
        <p14:creationId xmlns:p14="http://schemas.microsoft.com/office/powerpoint/2010/main" val="2775768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6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Hack Computer</a:t>
            </a:r>
            <a:endParaRPr/>
          </a:p>
        </p:txBody>
      </p:sp>
      <p:sp>
        <p:nvSpPr>
          <p:cNvPr id="384" name="Google Shape;384;p62"/>
          <p:cNvSpPr txBox="1">
            <a:spLocks noGrp="1"/>
          </p:cNvSpPr>
          <p:nvPr>
            <p:ph type="body" idx="1"/>
          </p:nvPr>
        </p:nvSpPr>
        <p:spPr>
          <a:xfrm>
            <a:off x="396875" y="1362075"/>
            <a:ext cx="33552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hardware you will build</a:t>
            </a:r>
            <a:endParaRPr dirty="0"/>
          </a:p>
          <a:p>
            <a:pPr marL="640080" lvl="1" indent="-283464" algn="l" rtl="0">
              <a:lnSpc>
                <a:spcPct val="110000"/>
              </a:lnSpc>
              <a:spcBef>
                <a:spcPts val="24"/>
              </a:spcBef>
              <a:spcAft>
                <a:spcPts val="0"/>
              </a:spcAft>
              <a:buSzPts val="2420"/>
              <a:buChar char="▪"/>
            </a:pPr>
            <a:r>
              <a:rPr lang="en-US" dirty="0"/>
              <a:t>16-bit word size</a:t>
            </a:r>
            <a:endParaRPr dirty="0"/>
          </a:p>
          <a:p>
            <a:pPr marL="640080" lvl="1" indent="-283464" algn="l" rtl="0">
              <a:lnSpc>
                <a:spcPct val="110000"/>
              </a:lnSpc>
              <a:spcBef>
                <a:spcPts val="24"/>
              </a:spcBef>
              <a:spcAft>
                <a:spcPts val="0"/>
              </a:spcAft>
              <a:buSzPts val="2420"/>
              <a:buChar char="▪"/>
            </a:pPr>
            <a:r>
              <a:rPr lang="en-US" dirty="0"/>
              <a:t>ROM: sequence of instructions</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ROM[0]</a:t>
            </a:r>
            <a:r>
              <a:rPr lang="en-US" b="1" dirty="0">
                <a:latin typeface="Calibri"/>
                <a:ea typeface="Calibri"/>
                <a:cs typeface="Calibri"/>
                <a:sym typeface="Calibri"/>
              </a:rPr>
              <a:t>, </a:t>
            </a:r>
            <a:r>
              <a:rPr lang="en-US" b="1" dirty="0">
                <a:latin typeface="Courier New"/>
                <a:ea typeface="Courier New"/>
                <a:cs typeface="Courier New"/>
                <a:sym typeface="Courier New"/>
              </a:rPr>
              <a:t>RAM[1]…</a:t>
            </a:r>
            <a:endParaRPr dirty="0"/>
          </a:p>
          <a:p>
            <a:pPr marL="640080" lvl="1" indent="-283464" algn="l" rtl="0">
              <a:lnSpc>
                <a:spcPct val="110000"/>
              </a:lnSpc>
              <a:spcBef>
                <a:spcPts val="24"/>
              </a:spcBef>
              <a:spcAft>
                <a:spcPts val="0"/>
              </a:spcAft>
              <a:buSzPts val="2420"/>
              <a:buChar char="▪"/>
            </a:pPr>
            <a:r>
              <a:rPr lang="en-US" dirty="0"/>
              <a:t>RAM: data sequence</a:t>
            </a:r>
            <a:endParaRPr dirty="0"/>
          </a:p>
          <a:p>
            <a:pPr marL="1051560" lvl="2" indent="-274320" algn="l" rtl="0">
              <a:lnSpc>
                <a:spcPct val="110000"/>
              </a:lnSpc>
              <a:spcBef>
                <a:spcPts val="0"/>
              </a:spcBef>
              <a:spcAft>
                <a:spcPts val="0"/>
              </a:spcAft>
              <a:buSzPts val="2200"/>
              <a:buChar char="•"/>
            </a:pPr>
            <a:r>
              <a:rPr lang="en-US" b="1" dirty="0">
                <a:latin typeface="Courier New"/>
                <a:ea typeface="Courier New"/>
                <a:cs typeface="Courier New"/>
                <a:sym typeface="Courier New"/>
              </a:rPr>
              <a:t>RAM[0]</a:t>
            </a:r>
            <a:r>
              <a:rPr lang="en-US" b="1" dirty="0">
                <a:latin typeface="Calibri"/>
                <a:ea typeface="Calibri"/>
                <a:cs typeface="Calibri"/>
                <a:sym typeface="Calibri"/>
              </a:rPr>
              <a:t>, </a:t>
            </a:r>
            <a:r>
              <a:rPr lang="en-US" b="1" dirty="0">
                <a:latin typeface="Courier New"/>
                <a:ea typeface="Courier New"/>
                <a:cs typeface="Courier New"/>
                <a:sym typeface="Courier New"/>
              </a:rPr>
              <a:t>RAM[1]…</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85" name="Google Shape;385;p6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27</a:t>
            </a:fld>
            <a:endParaRPr/>
          </a:p>
        </p:txBody>
      </p:sp>
      <p:sp>
        <p:nvSpPr>
          <p:cNvPr id="386" name="Google Shape;386;p62"/>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27</a:t>
            </a:fld>
            <a:endParaRPr sz="1200" b="1" i="0" u="none" strike="noStrike" cap="none">
              <a:solidFill>
                <a:srgbClr val="4B2A85"/>
              </a:solidFill>
              <a:latin typeface="Calibri"/>
              <a:ea typeface="Calibri"/>
              <a:cs typeface="Calibri"/>
              <a:sym typeface="Calibri"/>
            </a:endParaRPr>
          </a:p>
        </p:txBody>
      </p:sp>
      <p:grpSp>
        <p:nvGrpSpPr>
          <p:cNvPr id="25" name="Google Shape;414;p63">
            <a:extLst>
              <a:ext uri="{FF2B5EF4-FFF2-40B4-BE49-F238E27FC236}">
                <a16:creationId xmlns:a16="http://schemas.microsoft.com/office/drawing/2014/main" id="{50C9952D-F90F-06F5-D5A6-AD82E178DE2E}"/>
              </a:ext>
            </a:extLst>
          </p:cNvPr>
          <p:cNvGrpSpPr/>
          <p:nvPr/>
        </p:nvGrpSpPr>
        <p:grpSpPr>
          <a:xfrm>
            <a:off x="2215314" y="1367765"/>
            <a:ext cx="6751675" cy="5077200"/>
            <a:chOff x="2170710" y="1367765"/>
            <a:chExt cx="6751675" cy="5077200"/>
          </a:xfrm>
        </p:grpSpPr>
        <p:sp>
          <p:nvSpPr>
            <p:cNvPr id="26" name="Google Shape;415;p63">
              <a:extLst>
                <a:ext uri="{FF2B5EF4-FFF2-40B4-BE49-F238E27FC236}">
                  <a16:creationId xmlns:a16="http://schemas.microsoft.com/office/drawing/2014/main" id="{1D847F49-0608-64B8-CD1A-970A7448CB72}"/>
                </a:ext>
              </a:extLst>
            </p:cNvPr>
            <p:cNvSpPr/>
            <p:nvPr/>
          </p:nvSpPr>
          <p:spPr>
            <a:xfrm>
              <a:off x="3744985" y="1367765"/>
              <a:ext cx="51774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27" name="Google Shape;416;p63">
              <a:extLst>
                <a:ext uri="{FF2B5EF4-FFF2-40B4-BE49-F238E27FC236}">
                  <a16:creationId xmlns:a16="http://schemas.microsoft.com/office/drawing/2014/main" id="{A8C86CC2-E969-22E6-FDD3-15A6EEE96673}"/>
                </a:ext>
              </a:extLst>
            </p:cNvPr>
            <p:cNvSpPr/>
            <p:nvPr/>
          </p:nvSpPr>
          <p:spPr>
            <a:xfrm>
              <a:off x="3949310" y="2031290"/>
              <a:ext cx="22569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28" name="Google Shape;417;p63">
              <a:extLst>
                <a:ext uri="{FF2B5EF4-FFF2-40B4-BE49-F238E27FC236}">
                  <a16:creationId xmlns:a16="http://schemas.microsoft.com/office/drawing/2014/main" id="{51BCCF2D-BD9C-A2A9-86A1-6519623EE100}"/>
                </a:ext>
              </a:extLst>
            </p:cNvPr>
            <p:cNvSpPr/>
            <p:nvPr/>
          </p:nvSpPr>
          <p:spPr>
            <a:xfrm>
              <a:off x="2170710" y="565829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KEYBOARD</a:t>
              </a:r>
              <a:endParaRPr sz="1400" b="1" i="0" u="none" strike="noStrike" cap="none">
                <a:solidFill>
                  <a:srgbClr val="000000"/>
                </a:solidFill>
                <a:latin typeface="Calibri"/>
                <a:ea typeface="Calibri"/>
                <a:cs typeface="Calibri"/>
                <a:sym typeface="Calibri"/>
              </a:endParaRPr>
            </a:p>
          </p:txBody>
        </p:sp>
        <p:sp>
          <p:nvSpPr>
            <p:cNvPr id="29" name="Google Shape;418;p63">
              <a:extLst>
                <a:ext uri="{FF2B5EF4-FFF2-40B4-BE49-F238E27FC236}">
                  <a16:creationId xmlns:a16="http://schemas.microsoft.com/office/drawing/2014/main" id="{1A40184C-B098-8908-7E70-147F89F981BD}"/>
                </a:ext>
              </a:extLst>
            </p:cNvPr>
            <p:cNvSpPr/>
            <p:nvPr/>
          </p:nvSpPr>
          <p:spPr>
            <a:xfrm>
              <a:off x="6639710" y="2031290"/>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30" name="Google Shape;419;p63">
              <a:extLst>
                <a:ext uri="{FF2B5EF4-FFF2-40B4-BE49-F238E27FC236}">
                  <a16:creationId xmlns:a16="http://schemas.microsoft.com/office/drawing/2014/main" id="{96B35CD0-9E4F-7F32-6DF5-A7367E449899}"/>
                </a:ext>
              </a:extLst>
            </p:cNvPr>
            <p:cNvSpPr/>
            <p:nvPr/>
          </p:nvSpPr>
          <p:spPr>
            <a:xfrm>
              <a:off x="6816660" y="3985782"/>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31" name="Google Shape;420;p63">
              <a:extLst>
                <a:ext uri="{FF2B5EF4-FFF2-40B4-BE49-F238E27FC236}">
                  <a16:creationId xmlns:a16="http://schemas.microsoft.com/office/drawing/2014/main" id="{0716334D-51FE-CB6F-38E2-E3F8652F3F34}"/>
                </a:ext>
              </a:extLst>
            </p:cNvPr>
            <p:cNvSpPr/>
            <p:nvPr/>
          </p:nvSpPr>
          <p:spPr>
            <a:xfrm>
              <a:off x="6816660" y="5232665"/>
              <a:ext cx="1788600" cy="946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32" name="Google Shape;421;p63">
              <a:extLst>
                <a:ext uri="{FF2B5EF4-FFF2-40B4-BE49-F238E27FC236}">
                  <a16:creationId xmlns:a16="http://schemas.microsoft.com/office/drawing/2014/main" id="{6CD4655C-49D4-23D9-8957-077E69DA2690}"/>
                </a:ext>
              </a:extLst>
            </p:cNvPr>
            <p:cNvSpPr/>
            <p:nvPr/>
          </p:nvSpPr>
          <p:spPr>
            <a:xfrm>
              <a:off x="2170710" y="4879318"/>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SCREEN</a:t>
              </a:r>
              <a:endParaRPr sz="1400" b="1" i="0" u="none" strike="noStrike" cap="none">
                <a:solidFill>
                  <a:srgbClr val="000000"/>
                </a:solidFill>
                <a:latin typeface="Calibri"/>
                <a:ea typeface="Calibri"/>
                <a:cs typeface="Calibri"/>
                <a:sym typeface="Calibri"/>
              </a:endParaRPr>
            </a:p>
          </p:txBody>
        </p:sp>
        <p:sp>
          <p:nvSpPr>
            <p:cNvPr id="33" name="Google Shape;422;p63">
              <a:extLst>
                <a:ext uri="{FF2B5EF4-FFF2-40B4-BE49-F238E27FC236}">
                  <a16:creationId xmlns:a16="http://schemas.microsoft.com/office/drawing/2014/main" id="{843ECE24-212A-8ADA-36E7-9F59479DF26D}"/>
                </a:ext>
              </a:extLst>
            </p:cNvPr>
            <p:cNvSpPr/>
            <p:nvPr/>
          </p:nvSpPr>
          <p:spPr>
            <a:xfrm>
              <a:off x="6041160" y="4836490"/>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4" name="Google Shape;423;p63">
              <a:extLst>
                <a:ext uri="{FF2B5EF4-FFF2-40B4-BE49-F238E27FC236}">
                  <a16:creationId xmlns:a16="http://schemas.microsoft.com/office/drawing/2014/main" id="{0FD38BB7-6E3B-ED64-254B-90F32FA2EEAF}"/>
                </a:ext>
              </a:extLst>
            </p:cNvPr>
            <p:cNvPicPr preferRelativeResize="0"/>
            <p:nvPr/>
          </p:nvPicPr>
          <p:blipFill rotWithShape="1">
            <a:blip r:embed="rId3">
              <a:alphaModFix/>
            </a:blip>
            <a:srcRect/>
            <a:stretch/>
          </p:blipFill>
          <p:spPr>
            <a:xfrm>
              <a:off x="7048137" y="2515468"/>
              <a:ext cx="1274441" cy="1407000"/>
            </a:xfrm>
            <a:prstGeom prst="rect">
              <a:avLst/>
            </a:prstGeom>
            <a:noFill/>
            <a:ln>
              <a:noFill/>
            </a:ln>
          </p:spPr>
        </p:pic>
        <p:sp>
          <p:nvSpPr>
            <p:cNvPr id="35" name="Google Shape;424;p63">
              <a:extLst>
                <a:ext uri="{FF2B5EF4-FFF2-40B4-BE49-F238E27FC236}">
                  <a16:creationId xmlns:a16="http://schemas.microsoft.com/office/drawing/2014/main" id="{91CCA56F-45FF-9156-A505-0F32258E2A75}"/>
                </a:ext>
              </a:extLst>
            </p:cNvPr>
            <p:cNvSpPr/>
            <p:nvPr/>
          </p:nvSpPr>
          <p:spPr>
            <a:xfrm>
              <a:off x="4084860" y="2688765"/>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2200" b="1" i="0" u="none" strike="noStrike" cap="none" dirty="0">
                  <a:solidFill>
                    <a:srgbClr val="000000"/>
                  </a:solidFill>
                  <a:latin typeface="Calibri"/>
                  <a:ea typeface="Calibri"/>
                  <a:cs typeface="Calibri"/>
                  <a:sym typeface="Calibri"/>
                </a:rPr>
                <a:t>ROM</a:t>
              </a:r>
              <a:endParaRPr sz="22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(16-bit Instructions, Read-Only)</a:t>
              </a: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1110001011111100</a:t>
              </a:r>
              <a:endParaRPr sz="1400" b="1" i="0" u="none" strike="noStrike" cap="none" dirty="0">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3D85C6"/>
                </a:solidFill>
                <a:latin typeface="Calibri"/>
                <a:ea typeface="Calibri"/>
                <a:cs typeface="Calibri"/>
                <a:sym typeface="Calibri"/>
              </a:endParaRPr>
            </a:p>
          </p:txBody>
        </p:sp>
        <p:sp>
          <p:nvSpPr>
            <p:cNvPr id="36" name="Google Shape;425;p63">
              <a:extLst>
                <a:ext uri="{FF2B5EF4-FFF2-40B4-BE49-F238E27FC236}">
                  <a16:creationId xmlns:a16="http://schemas.microsoft.com/office/drawing/2014/main" id="{485D7A3B-F749-BFA6-A482-696CED685502}"/>
                </a:ext>
              </a:extLst>
            </p:cNvPr>
            <p:cNvSpPr/>
            <p:nvPr/>
          </p:nvSpPr>
          <p:spPr>
            <a:xfrm>
              <a:off x="4084860" y="4226665"/>
              <a:ext cx="1956300" cy="1952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22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alibri"/>
                  <a:ea typeface="Calibri"/>
                  <a:cs typeface="Calibri"/>
                  <a:sym typeface="Calibri"/>
                </a:rPr>
                <a:t>(16-bit Data, Read/Write)</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37" name="Google Shape;426;p63">
              <a:extLst>
                <a:ext uri="{FF2B5EF4-FFF2-40B4-BE49-F238E27FC236}">
                  <a16:creationId xmlns:a16="http://schemas.microsoft.com/office/drawing/2014/main" id="{18AA588F-487E-36AF-39CF-52D7364AC1B7}"/>
                </a:ext>
              </a:extLst>
            </p:cNvPr>
            <p:cNvSpPr/>
            <p:nvPr/>
          </p:nvSpPr>
          <p:spPr>
            <a:xfrm>
              <a:off x="7341810" y="5630940"/>
              <a:ext cx="738300" cy="4122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8" name="Google Shape;427;p63">
              <a:extLst>
                <a:ext uri="{FF2B5EF4-FFF2-40B4-BE49-F238E27FC236}">
                  <a16:creationId xmlns:a16="http://schemas.microsoft.com/office/drawing/2014/main" id="{FC607FCE-5972-3CAA-E7BE-8ECD0762824A}"/>
                </a:ext>
              </a:extLst>
            </p:cNvPr>
            <p:cNvSpPr/>
            <p:nvPr/>
          </p:nvSpPr>
          <p:spPr>
            <a:xfrm>
              <a:off x="69698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A/M</a:t>
              </a:r>
              <a:endParaRPr sz="1800" b="1" i="0" u="none" strike="noStrike" cap="none">
                <a:solidFill>
                  <a:srgbClr val="000000"/>
                </a:solidFill>
                <a:latin typeface="Calibri"/>
                <a:ea typeface="Calibri"/>
                <a:cs typeface="Calibri"/>
                <a:sym typeface="Calibri"/>
              </a:endParaRPr>
            </a:p>
          </p:txBody>
        </p:sp>
        <p:sp>
          <p:nvSpPr>
            <p:cNvPr id="39" name="Google Shape;428;p63">
              <a:extLst>
                <a:ext uri="{FF2B5EF4-FFF2-40B4-BE49-F238E27FC236}">
                  <a16:creationId xmlns:a16="http://schemas.microsoft.com/office/drawing/2014/main" id="{07ED5B9A-CD85-A39B-5CE1-054D6A8C7A6F}"/>
                </a:ext>
              </a:extLst>
            </p:cNvPr>
            <p:cNvSpPr/>
            <p:nvPr/>
          </p:nvSpPr>
          <p:spPr>
            <a:xfrm>
              <a:off x="77522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a:solidFill>
                    <a:srgbClr val="000000"/>
                  </a:solidFill>
                  <a:latin typeface="Calibri"/>
                  <a:ea typeface="Calibri"/>
                  <a:cs typeface="Calibri"/>
                  <a:sym typeface="Calibri"/>
                </a:rPr>
                <a:t>D</a:t>
              </a:r>
              <a:endParaRPr sz="2200" b="1" i="0" u="none" strike="noStrike" cap="none">
                <a:solidFill>
                  <a:srgbClr val="000000"/>
                </a:solidFill>
                <a:latin typeface="Calibri"/>
                <a:ea typeface="Calibri"/>
                <a:cs typeface="Calibri"/>
                <a:sym typeface="Calibri"/>
              </a:endParaRPr>
            </a:p>
          </p:txBody>
        </p:sp>
        <p:sp>
          <p:nvSpPr>
            <p:cNvPr id="40" name="Google Shape;429;p63">
              <a:extLst>
                <a:ext uri="{FF2B5EF4-FFF2-40B4-BE49-F238E27FC236}">
                  <a16:creationId xmlns:a16="http://schemas.microsoft.com/office/drawing/2014/main" id="{D4EA163C-FE3C-BE83-E498-6085589CC299}"/>
                </a:ext>
              </a:extLst>
            </p:cNvPr>
            <p:cNvSpPr/>
            <p:nvPr/>
          </p:nvSpPr>
          <p:spPr>
            <a:xfrm rot="10800000">
              <a:off x="3084510" y="4963465"/>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 name="Google Shape;430;p63">
              <a:extLst>
                <a:ext uri="{FF2B5EF4-FFF2-40B4-BE49-F238E27FC236}">
                  <a16:creationId xmlns:a16="http://schemas.microsoft.com/office/drawing/2014/main" id="{65269154-0AA0-6FA9-5AC8-AC8FEF40C214}"/>
                </a:ext>
              </a:extLst>
            </p:cNvPr>
            <p:cNvSpPr/>
            <p:nvPr/>
          </p:nvSpPr>
          <p:spPr>
            <a:xfrm>
              <a:off x="6041160" y="3112365"/>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31;p63">
              <a:extLst>
                <a:ext uri="{FF2B5EF4-FFF2-40B4-BE49-F238E27FC236}">
                  <a16:creationId xmlns:a16="http://schemas.microsoft.com/office/drawing/2014/main" id="{4AA6219F-DD71-5DF0-EA4D-2B72643DA553}"/>
                </a:ext>
              </a:extLst>
            </p:cNvPr>
            <p:cNvSpPr/>
            <p:nvPr/>
          </p:nvSpPr>
          <p:spPr>
            <a:xfrm rot="10800000">
              <a:off x="5872435" y="5232665"/>
              <a:ext cx="777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2;p63">
              <a:extLst>
                <a:ext uri="{FF2B5EF4-FFF2-40B4-BE49-F238E27FC236}">
                  <a16:creationId xmlns:a16="http://schemas.microsoft.com/office/drawing/2014/main" id="{350F8673-BECB-CA43-AC4E-AD52D8C6143F}"/>
                </a:ext>
              </a:extLst>
            </p:cNvPr>
            <p:cNvSpPr/>
            <p:nvPr/>
          </p:nvSpPr>
          <p:spPr>
            <a:xfrm>
              <a:off x="3215010" y="5742440"/>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6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Hack Machine Language</a:t>
            </a:r>
            <a:endParaRPr/>
          </a:p>
        </p:txBody>
      </p:sp>
      <p:sp>
        <p:nvSpPr>
          <p:cNvPr id="411" name="Google Shape;411;p63"/>
          <p:cNvSpPr txBox="1">
            <a:spLocks noGrp="1"/>
          </p:cNvSpPr>
          <p:nvPr>
            <p:ph type="body" idx="1"/>
          </p:nvPr>
        </p:nvSpPr>
        <p:spPr>
          <a:xfrm>
            <a:off x="396875" y="1362075"/>
            <a:ext cx="344332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Two types of instructions (16-bit)</a:t>
            </a:r>
            <a:endParaRPr dirty="0"/>
          </a:p>
          <a:p>
            <a:pPr marL="640080" lvl="1" indent="-283464" algn="l" rtl="0">
              <a:lnSpc>
                <a:spcPct val="110000"/>
              </a:lnSpc>
              <a:spcBef>
                <a:spcPts val="24"/>
              </a:spcBef>
              <a:spcAft>
                <a:spcPts val="0"/>
              </a:spcAft>
              <a:buSzPts val="2420"/>
              <a:buChar char="▪"/>
            </a:pPr>
            <a:r>
              <a:rPr lang="en-US" dirty="0"/>
              <a:t>A-instructions </a:t>
            </a:r>
            <a:r>
              <a:rPr lang="en-US" i="1" dirty="0"/>
              <a:t>load data</a:t>
            </a:r>
            <a:endParaRPr i="1" dirty="0"/>
          </a:p>
          <a:p>
            <a:pPr marL="640080" lvl="1" indent="-283464" algn="l" rtl="0">
              <a:lnSpc>
                <a:spcPct val="110000"/>
              </a:lnSpc>
              <a:spcBef>
                <a:spcPts val="24"/>
              </a:spcBef>
              <a:spcAft>
                <a:spcPts val="0"/>
              </a:spcAft>
              <a:buSzPts val="2420"/>
              <a:buChar char="▪"/>
            </a:pPr>
            <a:r>
              <a:rPr lang="en-US" dirty="0"/>
              <a:t>C-instructions perform </a:t>
            </a:r>
            <a:r>
              <a:rPr lang="en-US" i="1" dirty="0"/>
              <a:t>computations</a:t>
            </a:r>
            <a:endParaRPr i="1" dirty="0"/>
          </a:p>
          <a:p>
            <a:pPr marL="347472" lvl="0" indent="-347472" algn="l" rtl="0">
              <a:lnSpc>
                <a:spcPct val="110000"/>
              </a:lnSpc>
              <a:spcBef>
                <a:spcPts val="440"/>
              </a:spcBef>
              <a:spcAft>
                <a:spcPts val="0"/>
              </a:spcAft>
              <a:buSzPts val="2080"/>
              <a:buFont typeface="Noto Sans Symbols"/>
              <a:buChar char="❖"/>
            </a:pPr>
            <a:r>
              <a:rPr lang="en-US" dirty="0"/>
              <a:t>Program: sequence of instructions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12" name="Google Shape;412;p6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sp>
        <p:nvSpPr>
          <p:cNvPr id="413" name="Google Shape;413;p63"/>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28</a:t>
            </a:fld>
            <a:endParaRPr sz="1200" b="1" i="0" u="none" strike="noStrike" cap="none">
              <a:solidFill>
                <a:srgbClr val="4B2A85"/>
              </a:solidFill>
              <a:latin typeface="Calibri"/>
              <a:ea typeface="Calibri"/>
              <a:cs typeface="Calibri"/>
              <a:sym typeface="Calibri"/>
            </a:endParaRPr>
          </a:p>
        </p:txBody>
      </p:sp>
      <p:grpSp>
        <p:nvGrpSpPr>
          <p:cNvPr id="414" name="Google Shape;414;p63"/>
          <p:cNvGrpSpPr/>
          <p:nvPr/>
        </p:nvGrpSpPr>
        <p:grpSpPr>
          <a:xfrm>
            <a:off x="2215314" y="1367765"/>
            <a:ext cx="6751675" cy="5077200"/>
            <a:chOff x="2170710" y="1367765"/>
            <a:chExt cx="6751675" cy="5077200"/>
          </a:xfrm>
        </p:grpSpPr>
        <p:sp>
          <p:nvSpPr>
            <p:cNvPr id="415" name="Google Shape;415;p63"/>
            <p:cNvSpPr/>
            <p:nvPr/>
          </p:nvSpPr>
          <p:spPr>
            <a:xfrm>
              <a:off x="3744985" y="1367765"/>
              <a:ext cx="5177400" cy="507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416" name="Google Shape;416;p63"/>
            <p:cNvSpPr/>
            <p:nvPr/>
          </p:nvSpPr>
          <p:spPr>
            <a:xfrm>
              <a:off x="3949310" y="2031290"/>
              <a:ext cx="22569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417" name="Google Shape;417;p63"/>
            <p:cNvSpPr/>
            <p:nvPr/>
          </p:nvSpPr>
          <p:spPr>
            <a:xfrm>
              <a:off x="2170710" y="565829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KEYBOARD</a:t>
              </a:r>
              <a:endParaRPr sz="1400" b="1" i="0" u="none" strike="noStrike" cap="none">
                <a:solidFill>
                  <a:srgbClr val="000000"/>
                </a:solidFill>
                <a:latin typeface="Calibri"/>
                <a:ea typeface="Calibri"/>
                <a:cs typeface="Calibri"/>
                <a:sym typeface="Calibri"/>
              </a:endParaRPr>
            </a:p>
          </p:txBody>
        </p:sp>
        <p:sp>
          <p:nvSpPr>
            <p:cNvPr id="418" name="Google Shape;418;p63"/>
            <p:cNvSpPr/>
            <p:nvPr/>
          </p:nvSpPr>
          <p:spPr>
            <a:xfrm>
              <a:off x="6639710" y="2031290"/>
              <a:ext cx="2091300" cy="4274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419" name="Google Shape;419;p63"/>
            <p:cNvSpPr/>
            <p:nvPr/>
          </p:nvSpPr>
          <p:spPr>
            <a:xfrm>
              <a:off x="6816660" y="3985782"/>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420" name="Google Shape;420;p63"/>
            <p:cNvSpPr/>
            <p:nvPr/>
          </p:nvSpPr>
          <p:spPr>
            <a:xfrm>
              <a:off x="6816660" y="5232665"/>
              <a:ext cx="1788600" cy="9465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421" name="Google Shape;421;p63"/>
            <p:cNvSpPr/>
            <p:nvPr/>
          </p:nvSpPr>
          <p:spPr>
            <a:xfrm>
              <a:off x="2170710" y="4879318"/>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SCREEN</a:t>
              </a:r>
              <a:endParaRPr sz="1400" b="1" i="0" u="none" strike="noStrike" cap="none">
                <a:solidFill>
                  <a:srgbClr val="000000"/>
                </a:solidFill>
                <a:latin typeface="Calibri"/>
                <a:ea typeface="Calibri"/>
                <a:cs typeface="Calibri"/>
                <a:sym typeface="Calibri"/>
              </a:endParaRPr>
            </a:p>
          </p:txBody>
        </p:sp>
        <p:sp>
          <p:nvSpPr>
            <p:cNvPr id="422" name="Google Shape;422;p63"/>
            <p:cNvSpPr/>
            <p:nvPr/>
          </p:nvSpPr>
          <p:spPr>
            <a:xfrm>
              <a:off x="6041160" y="4836490"/>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23" name="Google Shape;423;p63"/>
            <p:cNvPicPr preferRelativeResize="0"/>
            <p:nvPr/>
          </p:nvPicPr>
          <p:blipFill rotWithShape="1">
            <a:blip r:embed="rId3">
              <a:alphaModFix/>
            </a:blip>
            <a:srcRect/>
            <a:stretch/>
          </p:blipFill>
          <p:spPr>
            <a:xfrm>
              <a:off x="7048137" y="2515468"/>
              <a:ext cx="1274441" cy="1407000"/>
            </a:xfrm>
            <a:prstGeom prst="rect">
              <a:avLst/>
            </a:prstGeom>
            <a:noFill/>
            <a:ln>
              <a:noFill/>
            </a:ln>
          </p:spPr>
        </p:pic>
        <p:sp>
          <p:nvSpPr>
            <p:cNvPr id="424" name="Google Shape;424;p63"/>
            <p:cNvSpPr/>
            <p:nvPr/>
          </p:nvSpPr>
          <p:spPr>
            <a:xfrm>
              <a:off x="4084860" y="2688765"/>
              <a:ext cx="1956300" cy="1326000"/>
            </a:xfrm>
            <a:prstGeom prst="rect">
              <a:avLst/>
            </a:prstGeom>
            <a:solidFill>
              <a:srgbClr val="CFE2F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2200" b="1" i="0" u="none" strike="noStrike" cap="none" dirty="0">
                  <a:solidFill>
                    <a:srgbClr val="000000"/>
                  </a:solidFill>
                  <a:latin typeface="Calibri"/>
                  <a:ea typeface="Calibri"/>
                  <a:cs typeface="Calibri"/>
                  <a:sym typeface="Calibri"/>
                </a:rPr>
                <a:t>ROM</a:t>
              </a:r>
              <a:endParaRPr sz="22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(16-bit Instructions, Read-Only)</a:t>
              </a: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1110001011111100</a:t>
              </a:r>
              <a:endParaRPr sz="1400" b="1" i="0" u="none" strike="noStrike" cap="none" dirty="0">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dirty="0">
                <a:solidFill>
                  <a:srgbClr val="3D85C6"/>
                </a:solidFill>
                <a:latin typeface="Calibri"/>
                <a:ea typeface="Calibri"/>
                <a:cs typeface="Calibri"/>
                <a:sym typeface="Calibri"/>
              </a:endParaRPr>
            </a:p>
          </p:txBody>
        </p:sp>
        <p:sp>
          <p:nvSpPr>
            <p:cNvPr id="425" name="Google Shape;425;p63"/>
            <p:cNvSpPr/>
            <p:nvPr/>
          </p:nvSpPr>
          <p:spPr>
            <a:xfrm>
              <a:off x="4084860" y="4226665"/>
              <a:ext cx="1956300" cy="1952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22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400"/>
                <a:buFont typeface="Arial"/>
                <a:buNone/>
              </a:pPr>
              <a:r>
                <a:rPr lang="en-US" sz="1400" b="1" i="0" u="none" strike="noStrike" cap="none">
                  <a:solidFill>
                    <a:schemeClr val="dk1"/>
                  </a:solidFill>
                  <a:latin typeface="Calibri"/>
                  <a:ea typeface="Calibri"/>
                  <a:cs typeface="Calibri"/>
                  <a:sym typeface="Calibri"/>
                </a:rPr>
                <a:t>(16-bit Data, Read/Write)</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426" name="Google Shape;426;p63"/>
            <p:cNvSpPr/>
            <p:nvPr/>
          </p:nvSpPr>
          <p:spPr>
            <a:xfrm>
              <a:off x="7341810" y="5630940"/>
              <a:ext cx="738300" cy="412200"/>
            </a:xfrm>
            <a:prstGeom prst="rect">
              <a:avLst/>
            </a:prstGeom>
            <a:solidFill>
              <a:srgbClr val="F2F2F2"/>
            </a:solidFill>
            <a:ln w="25400" cap="flat" cmpd="sng">
              <a:solidFill>
                <a:srgbClr val="6666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200"/>
                <a:buFont typeface="Arial"/>
                <a:buNone/>
              </a:pPr>
              <a:r>
                <a:rPr lang="en-US" sz="20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427" name="Google Shape;427;p63"/>
            <p:cNvSpPr/>
            <p:nvPr/>
          </p:nvSpPr>
          <p:spPr>
            <a:xfrm>
              <a:off x="69698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A/M</a:t>
              </a:r>
              <a:endParaRPr sz="1800" b="1" i="0" u="none" strike="noStrike" cap="none">
                <a:solidFill>
                  <a:srgbClr val="000000"/>
                </a:solidFill>
                <a:latin typeface="Calibri"/>
                <a:ea typeface="Calibri"/>
                <a:cs typeface="Calibri"/>
                <a:sym typeface="Calibri"/>
              </a:endParaRPr>
            </a:p>
          </p:txBody>
        </p:sp>
        <p:sp>
          <p:nvSpPr>
            <p:cNvPr id="428" name="Google Shape;428;p63"/>
            <p:cNvSpPr/>
            <p:nvPr/>
          </p:nvSpPr>
          <p:spPr>
            <a:xfrm>
              <a:off x="7752285" y="4392765"/>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a:solidFill>
                    <a:srgbClr val="000000"/>
                  </a:solidFill>
                  <a:latin typeface="Calibri"/>
                  <a:ea typeface="Calibri"/>
                  <a:cs typeface="Calibri"/>
                  <a:sym typeface="Calibri"/>
                </a:rPr>
                <a:t>D</a:t>
              </a:r>
              <a:endParaRPr sz="2200" b="1" i="0" u="none" strike="noStrike" cap="none">
                <a:solidFill>
                  <a:srgbClr val="000000"/>
                </a:solidFill>
                <a:latin typeface="Calibri"/>
                <a:ea typeface="Calibri"/>
                <a:cs typeface="Calibri"/>
                <a:sym typeface="Calibri"/>
              </a:endParaRPr>
            </a:p>
          </p:txBody>
        </p:sp>
        <p:sp>
          <p:nvSpPr>
            <p:cNvPr id="429" name="Google Shape;429;p63"/>
            <p:cNvSpPr/>
            <p:nvPr/>
          </p:nvSpPr>
          <p:spPr>
            <a:xfrm rot="10800000">
              <a:off x="3084510" y="4963465"/>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0" name="Google Shape;430;p63"/>
            <p:cNvSpPr/>
            <p:nvPr/>
          </p:nvSpPr>
          <p:spPr>
            <a:xfrm>
              <a:off x="6041160" y="3112365"/>
              <a:ext cx="738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1" name="Google Shape;431;p63"/>
            <p:cNvSpPr/>
            <p:nvPr/>
          </p:nvSpPr>
          <p:spPr>
            <a:xfrm rot="10800000">
              <a:off x="5872435" y="5232665"/>
              <a:ext cx="777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2" name="Google Shape;432;p63"/>
            <p:cNvSpPr/>
            <p:nvPr/>
          </p:nvSpPr>
          <p:spPr>
            <a:xfrm>
              <a:off x="3215010" y="5742440"/>
              <a:ext cx="10002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6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Control Flow</a:t>
            </a:r>
            <a:endParaRPr/>
          </a:p>
        </p:txBody>
      </p:sp>
      <p:sp>
        <p:nvSpPr>
          <p:cNvPr id="438" name="Google Shape;438;p6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Startup</a:t>
            </a:r>
            <a:endParaRPr dirty="0"/>
          </a:p>
          <a:p>
            <a:pPr marL="640080" lvl="1" indent="-283464" algn="l" rtl="0">
              <a:lnSpc>
                <a:spcPct val="110000"/>
              </a:lnSpc>
              <a:spcBef>
                <a:spcPts val="24"/>
              </a:spcBef>
              <a:spcAft>
                <a:spcPts val="0"/>
              </a:spcAft>
              <a:buSzPts val="2420"/>
              <a:buChar char="▪"/>
            </a:pPr>
            <a:r>
              <a:rPr lang="en-US" dirty="0"/>
              <a:t>Hack instructions loaded into ROM</a:t>
            </a:r>
            <a:endParaRPr dirty="0"/>
          </a:p>
          <a:p>
            <a:pPr marL="640080" lvl="1" indent="-283464" algn="l" rtl="0">
              <a:lnSpc>
                <a:spcPct val="110000"/>
              </a:lnSpc>
              <a:spcBef>
                <a:spcPts val="24"/>
              </a:spcBef>
              <a:spcAft>
                <a:spcPts val="0"/>
              </a:spcAft>
              <a:buSzPts val="2420"/>
              <a:buChar char="▪"/>
            </a:pPr>
            <a:r>
              <a:rPr lang="en-US" dirty="0"/>
              <a:t>Reset signal initializes computer state (</a:t>
            </a:r>
            <a:r>
              <a:rPr lang="en-US" dirty="0">
                <a:solidFill>
                  <a:srgbClr val="FFAB00"/>
                </a:solidFill>
              </a:rPr>
              <a:t>instruction 0</a:t>
            </a:r>
            <a:r>
              <a:rPr lang="en-US" dirty="0"/>
              <a: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Execution</a:t>
            </a:r>
            <a:endParaRPr dirty="0"/>
          </a:p>
          <a:p>
            <a:pPr marL="640080" lvl="1" indent="-283464" algn="l" rtl="0">
              <a:lnSpc>
                <a:spcPct val="110000"/>
              </a:lnSpc>
              <a:spcBef>
                <a:spcPts val="24"/>
              </a:spcBef>
              <a:spcAft>
                <a:spcPts val="0"/>
              </a:spcAft>
              <a:buSzPts val="2420"/>
              <a:buChar char="▪"/>
            </a:pPr>
            <a:r>
              <a:rPr lang="en-US" dirty="0"/>
              <a:t>Usually, </a:t>
            </a:r>
            <a:r>
              <a:rPr lang="en-US" dirty="0">
                <a:solidFill>
                  <a:srgbClr val="00B0F0"/>
                </a:solidFill>
              </a:rPr>
              <a:t>advance to next</a:t>
            </a:r>
            <a:r>
              <a:rPr lang="en-US" dirty="0"/>
              <a:t> instruction each cycle</a:t>
            </a:r>
            <a:endParaRPr dirty="0"/>
          </a:p>
          <a:p>
            <a:pPr marL="640080" lvl="1" indent="-283464" algn="l" rtl="0">
              <a:lnSpc>
                <a:spcPct val="110000"/>
              </a:lnSpc>
              <a:spcBef>
                <a:spcPts val="24"/>
              </a:spcBef>
              <a:spcAft>
                <a:spcPts val="0"/>
              </a:spcAft>
              <a:buSzPts val="2420"/>
              <a:buChar char="▪"/>
            </a:pPr>
            <a:r>
              <a:rPr lang="en-US" dirty="0"/>
              <a:t>On jump instruction, </a:t>
            </a:r>
            <a:r>
              <a:rPr lang="en-US" dirty="0">
                <a:solidFill>
                  <a:srgbClr val="00CC99"/>
                </a:solidFill>
              </a:rPr>
              <a:t>write a different address</a:t>
            </a:r>
            <a:r>
              <a:rPr lang="en-US" dirty="0"/>
              <a:t> into the PC</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39" name="Google Shape;439;p6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sp>
        <p:nvSpPr>
          <p:cNvPr id="440" name="Google Shape;440;p64"/>
          <p:cNvSpPr/>
          <p:nvPr/>
        </p:nvSpPr>
        <p:spPr>
          <a:xfrm rot="5400000">
            <a:off x="5212645" y="5552065"/>
            <a:ext cx="988800" cy="359400"/>
          </a:xfrm>
          <a:prstGeom prst="uturnArrow">
            <a:avLst>
              <a:gd name="adj1" fmla="val 33034"/>
              <a:gd name="adj2" fmla="val 25000"/>
              <a:gd name="adj3" fmla="val 25000"/>
              <a:gd name="adj4" fmla="val 43750"/>
              <a:gd name="adj5" fmla="val 100000"/>
            </a:avLst>
          </a:prstGeom>
          <a:solidFill>
            <a:schemeClr val="accent1"/>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1" name="Google Shape;441;p64"/>
          <p:cNvSpPr/>
          <p:nvPr/>
        </p:nvSpPr>
        <p:spPr>
          <a:xfrm>
            <a:off x="3511695" y="4455240"/>
            <a:ext cx="1956300" cy="2203800"/>
          </a:xfrm>
          <a:prstGeom prst="rect">
            <a:avLst/>
          </a:prstGeom>
          <a:solidFill>
            <a:srgbClr val="CFE2F3"/>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0101110101101110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0001011000111010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0010111011011001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0110111110101001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0001110010110110</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200" b="1" i="0" u="none" strike="noStrike" cap="none">
                <a:solidFill>
                  <a:schemeClr val="dk1"/>
                </a:solidFill>
                <a:latin typeface="Calibri"/>
                <a:ea typeface="Calibri"/>
                <a:cs typeface="Calibri"/>
                <a:sym typeface="Calibri"/>
              </a:rPr>
              <a:t>ROM (Instructions)</a:t>
            </a:r>
            <a:endParaRPr sz="1200" b="1" i="0" u="none" strike="noStrike" cap="none">
              <a:solidFill>
                <a:schemeClr val="dk1"/>
              </a:solidFill>
              <a:latin typeface="Calibri"/>
              <a:ea typeface="Calibri"/>
              <a:cs typeface="Calibri"/>
              <a:sym typeface="Calibri"/>
            </a:endParaRPr>
          </a:p>
        </p:txBody>
      </p:sp>
      <p:sp>
        <p:nvSpPr>
          <p:cNvPr id="442" name="Google Shape;442;p64"/>
          <p:cNvSpPr/>
          <p:nvPr/>
        </p:nvSpPr>
        <p:spPr>
          <a:xfrm>
            <a:off x="2996970" y="4455240"/>
            <a:ext cx="514800" cy="20997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2</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3</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4</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5</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6</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7</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p:txBody>
      </p:sp>
      <p:sp>
        <p:nvSpPr>
          <p:cNvPr id="443" name="Google Shape;443;p64"/>
          <p:cNvSpPr/>
          <p:nvPr/>
        </p:nvSpPr>
        <p:spPr>
          <a:xfrm rot="5400000">
            <a:off x="5527345" y="5021115"/>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4" name="Google Shape;444;p64"/>
          <p:cNvSpPr/>
          <p:nvPr/>
        </p:nvSpPr>
        <p:spPr>
          <a:xfrm rot="5400000">
            <a:off x="5527345" y="4804890"/>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5" name="Google Shape;445;p64"/>
          <p:cNvSpPr/>
          <p:nvPr/>
        </p:nvSpPr>
        <p:spPr>
          <a:xfrm rot="5400000">
            <a:off x="5527345" y="4588640"/>
            <a:ext cx="359400" cy="359400"/>
          </a:xfrm>
          <a:prstGeom prst="uturnArrow">
            <a:avLst>
              <a:gd name="adj1" fmla="val 33034"/>
              <a:gd name="adj2" fmla="val 25000"/>
              <a:gd name="adj3" fmla="val 25000"/>
              <a:gd name="adj4" fmla="val 43750"/>
              <a:gd name="adj5" fmla="val 74604"/>
            </a:avLst>
          </a:prstGeom>
          <a:solidFill>
            <a:srgbClr val="00B0F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6" name="Google Shape;446;p64"/>
          <p:cNvSpPr/>
          <p:nvPr/>
        </p:nvSpPr>
        <p:spPr>
          <a:xfrm>
            <a:off x="5794170" y="4550071"/>
            <a:ext cx="596700" cy="198900"/>
          </a:xfrm>
          <a:prstGeom prst="leftArrow">
            <a:avLst>
              <a:gd name="adj1" fmla="val 50000"/>
              <a:gd name="adj2" fmla="val 50000"/>
            </a:avLst>
          </a:prstGeom>
          <a:solidFill>
            <a:srgbClr val="FFAB00"/>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8">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8">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Recap: Bloom’s Taxonomy </a:t>
            </a:r>
            <a:endParaRPr dirty="0"/>
          </a:p>
        </p:txBody>
      </p:sp>
      <p:sp>
        <p:nvSpPr>
          <p:cNvPr id="59" name="Google Shape;59;p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
        <p:nvSpPr>
          <p:cNvPr id="60" name="Google Shape;60;p5"/>
          <p:cNvSpPr/>
          <p:nvPr/>
        </p:nvSpPr>
        <p:spPr>
          <a:xfrm>
            <a:off x="1370695" y="6003405"/>
            <a:ext cx="7335000" cy="660000"/>
          </a:xfrm>
          <a:prstGeom prst="trapezoid">
            <a:avLst>
              <a:gd name="adj" fmla="val 64862"/>
            </a:avLst>
          </a:prstGeom>
          <a:solidFill>
            <a:srgbClr val="99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Remembering</a:t>
            </a:r>
            <a:endParaRPr sz="1600" b="1" i="0" u="none" strike="noStrike" cap="none">
              <a:solidFill>
                <a:srgbClr val="000000"/>
              </a:solidFill>
              <a:latin typeface="Open Sans"/>
              <a:ea typeface="Open Sans"/>
              <a:cs typeface="Open Sans"/>
              <a:sym typeface="Open Sans"/>
            </a:endParaRPr>
          </a:p>
        </p:txBody>
      </p:sp>
      <p:sp>
        <p:nvSpPr>
          <p:cNvPr id="61" name="Google Shape;61;p5"/>
          <p:cNvSpPr/>
          <p:nvPr/>
        </p:nvSpPr>
        <p:spPr>
          <a:xfrm>
            <a:off x="1920139" y="5190432"/>
            <a:ext cx="6259200" cy="705900"/>
          </a:xfrm>
          <a:prstGeom prst="trapezoid">
            <a:avLst>
              <a:gd name="adj" fmla="val 60623"/>
            </a:avLst>
          </a:prstGeom>
          <a:solidFill>
            <a:srgbClr val="4A86E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Understanding</a:t>
            </a:r>
            <a:endParaRPr sz="1600" b="0" i="0" u="none" strike="noStrike" cap="none">
              <a:solidFill>
                <a:srgbClr val="000000"/>
              </a:solidFill>
              <a:latin typeface="Arial"/>
              <a:ea typeface="Arial"/>
              <a:cs typeface="Arial"/>
              <a:sym typeface="Arial"/>
            </a:endParaRPr>
          </a:p>
        </p:txBody>
      </p:sp>
      <p:sp>
        <p:nvSpPr>
          <p:cNvPr id="62" name="Google Shape;62;p5"/>
          <p:cNvSpPr/>
          <p:nvPr/>
        </p:nvSpPr>
        <p:spPr>
          <a:xfrm>
            <a:off x="2457634" y="4264611"/>
            <a:ext cx="5184300" cy="818700"/>
          </a:xfrm>
          <a:prstGeom prst="trapezoid">
            <a:avLst>
              <a:gd name="adj" fmla="val 62989"/>
            </a:avLst>
          </a:prstGeom>
          <a:solidFill>
            <a:srgbClr val="00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Open Sans"/>
                <a:ea typeface="Open Sans"/>
                <a:cs typeface="Open Sans"/>
                <a:sym typeface="Open Sans"/>
              </a:rPr>
              <a:t>Applying</a:t>
            </a:r>
            <a:endParaRPr sz="1600" b="1" i="0" u="none" strike="noStrike" cap="none">
              <a:solidFill>
                <a:srgbClr val="000000"/>
              </a:solidFill>
              <a:latin typeface="Open Sans"/>
              <a:ea typeface="Open Sans"/>
              <a:cs typeface="Open Sans"/>
              <a:sym typeface="Open Sans"/>
            </a:endParaRPr>
          </a:p>
        </p:txBody>
      </p:sp>
      <p:sp>
        <p:nvSpPr>
          <p:cNvPr id="63" name="Google Shape;63;p5"/>
          <p:cNvSpPr/>
          <p:nvPr/>
        </p:nvSpPr>
        <p:spPr>
          <a:xfrm>
            <a:off x="3054853" y="3497794"/>
            <a:ext cx="3965400" cy="660000"/>
          </a:xfrm>
          <a:prstGeom prst="trapezoid">
            <a:avLst>
              <a:gd name="adj" fmla="val 59874"/>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Analyzing</a:t>
            </a:r>
            <a:endParaRPr sz="1600" b="0" i="0" u="none" strike="noStrike" cap="none">
              <a:solidFill>
                <a:srgbClr val="000000"/>
              </a:solidFill>
              <a:latin typeface="Arial"/>
              <a:ea typeface="Arial"/>
              <a:cs typeface="Arial"/>
              <a:sym typeface="Arial"/>
            </a:endParaRPr>
          </a:p>
        </p:txBody>
      </p:sp>
      <p:sp>
        <p:nvSpPr>
          <p:cNvPr id="64" name="Google Shape;64;p5"/>
          <p:cNvSpPr/>
          <p:nvPr/>
        </p:nvSpPr>
        <p:spPr>
          <a:xfrm>
            <a:off x="4094018" y="1125225"/>
            <a:ext cx="1911300" cy="1452900"/>
          </a:xfrm>
          <a:prstGeom prst="triangle">
            <a:avLst>
              <a:gd name="adj" fmla="val 49407"/>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Open Sans"/>
                <a:ea typeface="Open Sans"/>
                <a:cs typeface="Open Sans"/>
                <a:sym typeface="Open Sans"/>
              </a:rPr>
              <a:t>Creating</a:t>
            </a:r>
            <a:endParaRPr sz="1400" b="0" i="0" u="none" strike="noStrike" cap="none">
              <a:solidFill>
                <a:srgbClr val="000000"/>
              </a:solidFill>
              <a:highlight>
                <a:srgbClr val="FCE5CD"/>
              </a:highlight>
              <a:latin typeface="Arial"/>
              <a:ea typeface="Arial"/>
              <a:cs typeface="Arial"/>
              <a:sym typeface="Arial"/>
            </a:endParaRPr>
          </a:p>
        </p:txBody>
      </p:sp>
      <p:sp>
        <p:nvSpPr>
          <p:cNvPr id="65" name="Google Shape;65;p5"/>
          <p:cNvSpPr/>
          <p:nvPr/>
        </p:nvSpPr>
        <p:spPr>
          <a:xfrm>
            <a:off x="3544574" y="2684832"/>
            <a:ext cx="2986200" cy="705900"/>
          </a:xfrm>
          <a:prstGeom prst="trapezoid">
            <a:avLst>
              <a:gd name="adj" fmla="val 60623"/>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Open Sans"/>
                <a:ea typeface="Open Sans"/>
                <a:cs typeface="Open Sans"/>
                <a:sym typeface="Open Sans"/>
              </a:rPr>
              <a:t>Evaluating</a:t>
            </a:r>
            <a:endParaRPr sz="1600" b="0" i="0" u="none" strike="noStrike" cap="none">
              <a:solidFill>
                <a:srgbClr val="000000"/>
              </a:solidFill>
              <a:latin typeface="Arial"/>
              <a:ea typeface="Arial"/>
              <a:cs typeface="Arial"/>
              <a:sym typeface="Arial"/>
            </a:endParaRPr>
          </a:p>
        </p:txBody>
      </p:sp>
      <p:sp>
        <p:nvSpPr>
          <p:cNvPr id="66" name="Google Shape;66;p5"/>
          <p:cNvSpPr/>
          <p:nvPr/>
        </p:nvSpPr>
        <p:spPr>
          <a:xfrm>
            <a:off x="414575" y="6043688"/>
            <a:ext cx="31299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Recalling facts and basic concepts</a:t>
            </a:r>
            <a:endParaRPr sz="1400" b="0" i="0" u="none" strike="noStrike" cap="none">
              <a:solidFill>
                <a:srgbClr val="000000"/>
              </a:solidFill>
              <a:latin typeface="Arial"/>
              <a:ea typeface="Arial"/>
              <a:cs typeface="Arial"/>
              <a:sym typeface="Arial"/>
            </a:endParaRPr>
          </a:p>
        </p:txBody>
      </p:sp>
      <p:sp>
        <p:nvSpPr>
          <p:cNvPr id="67" name="Google Shape;67;p5"/>
          <p:cNvSpPr/>
          <p:nvPr/>
        </p:nvSpPr>
        <p:spPr>
          <a:xfrm>
            <a:off x="414575" y="5253681"/>
            <a:ext cx="33735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Explaining ideas or concepts</a:t>
            </a:r>
            <a:endParaRPr sz="1400" b="0" i="0" u="none" strike="noStrike" cap="none">
              <a:solidFill>
                <a:srgbClr val="000000"/>
              </a:solidFill>
              <a:latin typeface="Arial"/>
              <a:ea typeface="Arial"/>
              <a:cs typeface="Arial"/>
              <a:sym typeface="Arial"/>
            </a:endParaRPr>
          </a:p>
        </p:txBody>
      </p:sp>
      <p:sp>
        <p:nvSpPr>
          <p:cNvPr id="68" name="Google Shape;68;p5"/>
          <p:cNvSpPr/>
          <p:nvPr/>
        </p:nvSpPr>
        <p:spPr>
          <a:xfrm>
            <a:off x="414575" y="4384389"/>
            <a:ext cx="35991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Using information in a new (or similar) situation</a:t>
            </a:r>
            <a:endParaRPr sz="1400" b="0" i="0" u="none" strike="noStrike" cap="none">
              <a:solidFill>
                <a:srgbClr val="000000"/>
              </a:solidFill>
              <a:latin typeface="Arial"/>
              <a:ea typeface="Arial"/>
              <a:cs typeface="Arial"/>
              <a:sym typeface="Arial"/>
            </a:endParaRPr>
          </a:p>
        </p:txBody>
      </p:sp>
      <p:sp>
        <p:nvSpPr>
          <p:cNvPr id="69" name="Google Shape;69;p5"/>
          <p:cNvSpPr/>
          <p:nvPr/>
        </p:nvSpPr>
        <p:spPr>
          <a:xfrm>
            <a:off x="414575" y="3538018"/>
            <a:ext cx="3813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Drawing connections among ideas</a:t>
            </a:r>
            <a:endParaRPr sz="1400" b="0" i="0" u="none" strike="noStrike" cap="none">
              <a:solidFill>
                <a:srgbClr val="000000"/>
              </a:solidFill>
              <a:latin typeface="Arial"/>
              <a:ea typeface="Arial"/>
              <a:cs typeface="Arial"/>
              <a:sym typeface="Arial"/>
            </a:endParaRPr>
          </a:p>
        </p:txBody>
      </p:sp>
      <p:sp>
        <p:nvSpPr>
          <p:cNvPr id="70" name="Google Shape;70;p5"/>
          <p:cNvSpPr/>
          <p:nvPr/>
        </p:nvSpPr>
        <p:spPr>
          <a:xfrm>
            <a:off x="414575" y="2759590"/>
            <a:ext cx="39654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Justifying your decisions or position</a:t>
            </a:r>
            <a:endParaRPr sz="1400" b="0" i="0" u="none" strike="noStrike" cap="none">
              <a:solidFill>
                <a:srgbClr val="000000"/>
              </a:solidFill>
              <a:latin typeface="Arial"/>
              <a:ea typeface="Arial"/>
              <a:cs typeface="Arial"/>
              <a:sym typeface="Arial"/>
            </a:endParaRPr>
          </a:p>
        </p:txBody>
      </p:sp>
      <p:sp>
        <p:nvSpPr>
          <p:cNvPr id="71" name="Google Shape;71;p5"/>
          <p:cNvSpPr/>
          <p:nvPr/>
        </p:nvSpPr>
        <p:spPr>
          <a:xfrm>
            <a:off x="414575" y="1908424"/>
            <a:ext cx="4134000" cy="556800"/>
          </a:xfrm>
          <a:prstGeom prst="homePlate">
            <a:avLst>
              <a:gd name="adj" fmla="val 50000"/>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Open Sans"/>
                <a:ea typeface="Open Sans"/>
                <a:cs typeface="Open Sans"/>
                <a:sym typeface="Open Sans"/>
              </a:rPr>
              <a:t>Producing something new </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6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Registers</a:t>
            </a:r>
            <a:endParaRPr/>
          </a:p>
        </p:txBody>
      </p:sp>
      <p:sp>
        <p:nvSpPr>
          <p:cNvPr id="479" name="Google Shape;479;p6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indent="-347472"/>
            <a:r>
              <a:rPr lang="en-US" b="1" u="sng" dirty="0">
                <a:solidFill>
                  <a:srgbClr val="714EA3"/>
                </a:solidFill>
              </a:rPr>
              <a:t>A</a:t>
            </a:r>
            <a:r>
              <a:rPr lang="en-US" dirty="0">
                <a:solidFill>
                  <a:srgbClr val="714EA3"/>
                </a:solidFill>
              </a:rPr>
              <a:t> Register</a:t>
            </a:r>
            <a:r>
              <a:rPr lang="en-US" dirty="0"/>
              <a:t>: For storing data </a:t>
            </a:r>
            <a:r>
              <a:rPr lang="en-US" i="1" dirty="0"/>
              <a:t>and</a:t>
            </a:r>
            <a:r>
              <a:rPr lang="en-US" dirty="0"/>
              <a:t> </a:t>
            </a:r>
            <a:r>
              <a:rPr lang="en-US" b="1" u="sng" dirty="0">
                <a:solidFill>
                  <a:srgbClr val="714EA3"/>
                </a:solidFill>
              </a:rPr>
              <a:t>A</a:t>
            </a:r>
            <a:r>
              <a:rPr lang="en-US" dirty="0"/>
              <a:t>ddressing memory</a:t>
            </a:r>
          </a:p>
          <a:p>
            <a:pPr marL="347472" lvl="0" indent="-347472"/>
            <a:endParaRPr lang="en-US" b="1" u="sng" dirty="0">
              <a:solidFill>
                <a:srgbClr val="714EA3"/>
              </a:solidFill>
            </a:endParaRPr>
          </a:p>
          <a:p>
            <a:pPr marL="347472" lvl="0" indent="-347472"/>
            <a:r>
              <a:rPr lang="en-US" b="1" u="sng" dirty="0">
                <a:solidFill>
                  <a:srgbClr val="714EA3"/>
                </a:solidFill>
              </a:rPr>
              <a:t>D</a:t>
            </a:r>
            <a:r>
              <a:rPr lang="en-US" dirty="0">
                <a:solidFill>
                  <a:srgbClr val="714EA3"/>
                </a:solidFill>
              </a:rPr>
              <a:t> Register</a:t>
            </a:r>
            <a:r>
              <a:rPr lang="en-US" dirty="0"/>
              <a:t>: For storing </a:t>
            </a:r>
            <a:r>
              <a:rPr lang="en-US" b="1" u="sng" dirty="0">
                <a:solidFill>
                  <a:srgbClr val="714EA3"/>
                </a:solidFill>
              </a:rPr>
              <a:t>D</a:t>
            </a:r>
            <a:r>
              <a:rPr lang="en-US" dirty="0"/>
              <a:t>ata</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r>
              <a:rPr lang="en-US" b="1" u="sng" dirty="0">
                <a:solidFill>
                  <a:srgbClr val="714EA3"/>
                </a:solidFill>
              </a:rPr>
              <a:t>M</a:t>
            </a:r>
            <a:r>
              <a:rPr lang="en-US" dirty="0">
                <a:solidFill>
                  <a:srgbClr val="714EA3"/>
                </a:solidFill>
              </a:rPr>
              <a:t> “Register”</a:t>
            </a:r>
            <a:r>
              <a:rPr lang="en-US" dirty="0"/>
              <a:t>: The 16-bit word in </a:t>
            </a:r>
            <a:r>
              <a:rPr lang="en-US" b="1" u="sng" dirty="0">
                <a:solidFill>
                  <a:srgbClr val="714EA3"/>
                </a:solidFill>
              </a:rPr>
              <a:t>M</a:t>
            </a:r>
            <a:r>
              <a:rPr lang="en-US" dirty="0"/>
              <a:t>emory currently being referenced by the address in A </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80" name="Google Shape;480;p6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sp>
        <p:nvSpPr>
          <p:cNvPr id="481" name="Google Shape;481;p65"/>
          <p:cNvSpPr/>
          <p:nvPr/>
        </p:nvSpPr>
        <p:spPr>
          <a:xfrm>
            <a:off x="5253425" y="4926767"/>
            <a:ext cx="1788600" cy="114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482" name="Google Shape;482;p65"/>
          <p:cNvSpPr/>
          <p:nvPr/>
        </p:nvSpPr>
        <p:spPr>
          <a:xfrm>
            <a:off x="5406650" y="5333750"/>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sng" strike="noStrike" cap="none" dirty="0">
                <a:solidFill>
                  <a:srgbClr val="714EA3"/>
                </a:solidFill>
                <a:latin typeface="Calibri"/>
                <a:ea typeface="Calibri"/>
                <a:cs typeface="Calibri"/>
                <a:sym typeface="Calibri"/>
              </a:rPr>
              <a:t>A</a:t>
            </a:r>
            <a:endParaRPr sz="2200" b="1" i="0" u="sng" strike="noStrike" cap="none" dirty="0">
              <a:solidFill>
                <a:srgbClr val="714EA3"/>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alibri"/>
                <a:ea typeface="Calibri"/>
                <a:cs typeface="Calibri"/>
                <a:sym typeface="Calibri"/>
              </a:rPr>
              <a:t>108</a:t>
            </a:r>
            <a:endParaRPr sz="1400" b="0" i="0" u="none" strike="noStrike" cap="none" dirty="0">
              <a:solidFill>
                <a:srgbClr val="000000"/>
              </a:solidFill>
              <a:latin typeface="Calibri"/>
              <a:ea typeface="Calibri"/>
              <a:cs typeface="Calibri"/>
              <a:sym typeface="Calibri"/>
            </a:endParaRPr>
          </a:p>
        </p:txBody>
      </p:sp>
      <p:sp>
        <p:nvSpPr>
          <p:cNvPr id="483" name="Google Shape;483;p65"/>
          <p:cNvSpPr/>
          <p:nvPr/>
        </p:nvSpPr>
        <p:spPr>
          <a:xfrm>
            <a:off x="6189050" y="5333750"/>
            <a:ext cx="694200" cy="570000"/>
          </a:xfrm>
          <a:prstGeom prst="rect">
            <a:avLst/>
          </a:prstGeom>
          <a:solidFill>
            <a:srgbClr val="F3F3F3"/>
          </a:solidFill>
          <a:ln w="2857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sng" strike="noStrike" cap="none" dirty="0">
                <a:solidFill>
                  <a:srgbClr val="714EA3"/>
                </a:solidFill>
                <a:latin typeface="Calibri"/>
                <a:ea typeface="Calibri"/>
                <a:cs typeface="Calibri"/>
                <a:sym typeface="Calibri"/>
              </a:rPr>
              <a:t>D</a:t>
            </a:r>
            <a:endParaRPr sz="2200" b="1" i="0" u="sng" strike="noStrike" cap="none" dirty="0">
              <a:solidFill>
                <a:srgbClr val="714EA3"/>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alibri"/>
              <a:ea typeface="Calibri"/>
              <a:cs typeface="Calibri"/>
              <a:sym typeface="Calibri"/>
            </a:endParaRPr>
          </a:p>
        </p:txBody>
      </p:sp>
      <p:sp>
        <p:nvSpPr>
          <p:cNvPr id="484" name="Google Shape;484;p65"/>
          <p:cNvSpPr/>
          <p:nvPr/>
        </p:nvSpPr>
        <p:spPr>
          <a:xfrm>
            <a:off x="2346960" y="4524175"/>
            <a:ext cx="1923165" cy="1727400"/>
          </a:xfrm>
          <a:prstGeom prst="rect">
            <a:avLst/>
          </a:prstGeom>
          <a:solidFill>
            <a:srgbClr val="D9EAD3"/>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400"/>
              <a:buFont typeface="Arial"/>
              <a:buNone/>
            </a:pPr>
            <a:r>
              <a:rPr lang="en-US" sz="2200" b="1" i="0" u="none" strike="noStrike" cap="none">
                <a:solidFill>
                  <a:schemeClr val="dk1"/>
                </a:solidFill>
                <a:latin typeface="Calibri"/>
                <a:ea typeface="Calibri"/>
                <a:cs typeface="Calibri"/>
                <a:sym typeface="Calibri"/>
              </a:rPr>
              <a:t>RAM</a:t>
            </a: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8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1100101010010101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rgbClr val="6AA84F"/>
              </a:solidFill>
              <a:latin typeface="Calibri"/>
              <a:ea typeface="Calibri"/>
              <a:cs typeface="Calibri"/>
              <a:sym typeface="Calibri"/>
            </a:endParaRPr>
          </a:p>
        </p:txBody>
      </p:sp>
      <p:sp>
        <p:nvSpPr>
          <p:cNvPr id="485" name="Google Shape;485;p65"/>
          <p:cNvSpPr/>
          <p:nvPr/>
        </p:nvSpPr>
        <p:spPr>
          <a:xfrm>
            <a:off x="4270125" y="4524175"/>
            <a:ext cx="514800" cy="17274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106</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107</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108</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109</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110</a:t>
            </a:r>
            <a:endParaRPr sz="1400" b="0"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ourier New"/>
                <a:ea typeface="Courier New"/>
                <a:cs typeface="Courier New"/>
                <a:sym typeface="Courier New"/>
              </a:rPr>
              <a:t>...</a:t>
            </a:r>
            <a:endParaRPr sz="1400" b="0" i="0" u="none" strike="noStrike" cap="none">
              <a:solidFill>
                <a:srgbClr val="000000"/>
              </a:solidFill>
              <a:latin typeface="Courier New"/>
              <a:ea typeface="Courier New"/>
              <a:cs typeface="Courier New"/>
              <a:sym typeface="Courier New"/>
            </a:endParaRPr>
          </a:p>
        </p:txBody>
      </p:sp>
      <p:cxnSp>
        <p:nvCxnSpPr>
          <p:cNvPr id="486" name="Google Shape;486;p65"/>
          <p:cNvCxnSpPr>
            <a:stCxn id="482" idx="1"/>
            <a:endCxn id="485" idx="3"/>
          </p:cNvCxnSpPr>
          <p:nvPr/>
        </p:nvCxnSpPr>
        <p:spPr>
          <a:xfrm rot="10800000">
            <a:off x="4785050" y="5387750"/>
            <a:ext cx="621600" cy="231000"/>
          </a:xfrm>
          <a:prstGeom prst="curvedConnector3">
            <a:avLst>
              <a:gd name="adj1" fmla="val 50010"/>
            </a:avLst>
          </a:prstGeom>
          <a:noFill/>
          <a:ln w="28575" cap="flat" cmpd="sng">
            <a:solidFill>
              <a:schemeClr val="dk2"/>
            </a:solidFill>
            <a:prstDash val="solid"/>
            <a:round/>
            <a:headEnd type="none" w="sm" len="sm"/>
            <a:tailEnd type="triangle" w="med" len="med"/>
          </a:ln>
        </p:spPr>
      </p:cxnSp>
      <p:sp>
        <p:nvSpPr>
          <p:cNvPr id="487" name="Google Shape;487;p65"/>
          <p:cNvSpPr/>
          <p:nvPr/>
        </p:nvSpPr>
        <p:spPr>
          <a:xfrm>
            <a:off x="1903136" y="5102750"/>
            <a:ext cx="443700" cy="5700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US" sz="2200" b="1" i="0" u="sng" strike="noStrike" cap="none" dirty="0">
                <a:solidFill>
                  <a:srgbClr val="714EA3"/>
                </a:solidFill>
                <a:latin typeface="Calibri"/>
                <a:ea typeface="Calibri"/>
                <a:cs typeface="Calibri"/>
                <a:sym typeface="Calibri"/>
              </a:rPr>
              <a:t>M</a:t>
            </a:r>
            <a:endParaRPr sz="2200" b="1" i="0" u="sng" strike="noStrike" cap="none" dirty="0">
              <a:solidFill>
                <a:srgbClr val="714EA3"/>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6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A-Instructions</a:t>
            </a:r>
            <a:endParaRPr/>
          </a:p>
        </p:txBody>
      </p:sp>
      <p:sp>
        <p:nvSpPr>
          <p:cNvPr id="493" name="Google Shape;493;p6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Syntax:</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value</a:t>
            </a:r>
            <a:r>
              <a:rPr lang="en-US" dirty="0"/>
              <a:t> can either be:</a:t>
            </a:r>
            <a:endParaRPr dirty="0"/>
          </a:p>
          <a:p>
            <a:pPr marL="640080" lvl="1" indent="-283464" algn="l" rtl="0">
              <a:lnSpc>
                <a:spcPct val="110000"/>
              </a:lnSpc>
              <a:spcBef>
                <a:spcPts val="24"/>
              </a:spcBef>
              <a:spcAft>
                <a:spcPts val="0"/>
              </a:spcAft>
              <a:buSzPts val="2420"/>
              <a:buChar char="▪"/>
            </a:pPr>
            <a:r>
              <a:rPr lang="en-US" dirty="0"/>
              <a:t>A non-negative decimal constant</a:t>
            </a:r>
            <a:endParaRPr dirty="0"/>
          </a:p>
          <a:p>
            <a:pPr marL="640080" lvl="1" indent="-283464" algn="l" rtl="0">
              <a:lnSpc>
                <a:spcPct val="110000"/>
              </a:lnSpc>
              <a:spcBef>
                <a:spcPts val="24"/>
              </a:spcBef>
              <a:spcAft>
                <a:spcPts val="0"/>
              </a:spcAft>
              <a:buSzPts val="2420"/>
              <a:buChar char="▪"/>
            </a:pPr>
            <a:r>
              <a:rPr lang="en-US" dirty="0"/>
              <a:t>A symbol referring to a constant</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Semantics:</a:t>
            </a:r>
            <a:endParaRPr dirty="0"/>
          </a:p>
          <a:p>
            <a:pPr marL="640080" lvl="1" indent="-283464" algn="l" rtl="0">
              <a:lnSpc>
                <a:spcPct val="110000"/>
              </a:lnSpc>
              <a:spcBef>
                <a:spcPts val="24"/>
              </a:spcBef>
              <a:spcAft>
                <a:spcPts val="0"/>
              </a:spcAft>
              <a:buSzPts val="2420"/>
              <a:buChar char="▪"/>
            </a:pPr>
            <a:r>
              <a:rPr lang="en-US" dirty="0"/>
              <a:t>Stores </a:t>
            </a:r>
            <a:r>
              <a:rPr lang="en-US" b="1" dirty="0">
                <a:latin typeface="Courier New"/>
                <a:ea typeface="Courier New"/>
                <a:cs typeface="Courier New"/>
                <a:sym typeface="Courier New"/>
              </a:rPr>
              <a:t>value</a:t>
            </a:r>
            <a:r>
              <a:rPr lang="en-US" dirty="0"/>
              <a:t> in the A register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494" name="Google Shape;494;p6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sp>
        <p:nvSpPr>
          <p:cNvPr id="495" name="Google Shape;495;p66"/>
          <p:cNvSpPr/>
          <p:nvPr/>
        </p:nvSpPr>
        <p:spPr>
          <a:xfrm>
            <a:off x="1960360" y="1362075"/>
            <a:ext cx="1505700" cy="5223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@value</a:t>
            </a:r>
            <a:endParaRPr sz="2000" b="1" i="0" u="none" strike="noStrike" cap="none">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9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Google Shape;500;p6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A-Instructions</a:t>
            </a:r>
            <a:endParaRPr/>
          </a:p>
        </p:txBody>
      </p:sp>
      <p:sp>
        <p:nvSpPr>
          <p:cNvPr id="501" name="Google Shape;501;p67"/>
          <p:cNvSpPr txBox="1">
            <a:spLocks noGrp="1"/>
          </p:cNvSpPr>
          <p:nvPr>
            <p:ph type="body" idx="1"/>
          </p:nvPr>
        </p:nvSpPr>
        <p:spPr>
          <a:xfrm>
            <a:off x="396875" y="1362075"/>
            <a:ext cx="355028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Symbolic Syntax</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640080" lvl="1" indent="-283464" algn="l" rtl="0">
              <a:lnSpc>
                <a:spcPct val="110000"/>
              </a:lnSpc>
              <a:spcBef>
                <a:spcPts val="24"/>
              </a:spcBef>
              <a:spcAft>
                <a:spcPts val="0"/>
              </a:spcAft>
              <a:buSzPts val="2420"/>
              <a:buChar char="▪"/>
            </a:pPr>
            <a:r>
              <a:rPr lang="en-US" dirty="0"/>
              <a:t>Loads a value into the A register</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p:txBody>
      </p:sp>
      <p:sp>
        <p:nvSpPr>
          <p:cNvPr id="502" name="Google Shape;502;p6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sp>
        <p:nvSpPr>
          <p:cNvPr id="503" name="Google Shape;503;p67"/>
          <p:cNvSpPr txBox="1"/>
          <p:nvPr/>
        </p:nvSpPr>
        <p:spPr>
          <a:xfrm>
            <a:off x="4537149" y="1358934"/>
            <a:ext cx="3550285" cy="4972050"/>
          </a:xfrm>
          <a:prstGeom prst="rect">
            <a:avLst/>
          </a:prstGeom>
          <a:noFill/>
          <a:ln>
            <a:noFill/>
          </a:ln>
        </p:spPr>
        <p:txBody>
          <a:bodyPr spcFirstLastPara="1" wrap="square" lIns="91425" tIns="45700" rIns="91425" bIns="45700" anchor="t" anchorCtr="0">
            <a:noAutofit/>
          </a:bodyPr>
          <a:lstStyle/>
          <a:p>
            <a:pPr marL="347472" marR="0" lvl="0" indent="-347472" algn="l" rtl="0">
              <a:lnSpc>
                <a:spcPct val="110000"/>
              </a:lnSpc>
              <a:spcBef>
                <a:spcPts val="440"/>
              </a:spcBef>
              <a:spcAft>
                <a:spcPts val="0"/>
              </a:spcAft>
              <a:buClr>
                <a:srgbClr val="4B2A85"/>
              </a:buClr>
              <a:buSzPts val="2080"/>
              <a:buFont typeface="Noto Sans Symbols"/>
              <a:buChar char="❖"/>
            </a:pPr>
            <a:r>
              <a:rPr lang="en-US" sz="2600" b="0" i="0" u="none" strike="noStrike" cap="none" dirty="0">
                <a:solidFill>
                  <a:schemeClr val="dk1"/>
                </a:solidFill>
                <a:latin typeface="Calibri"/>
                <a:ea typeface="Calibri"/>
                <a:cs typeface="Calibri"/>
                <a:sym typeface="Calibri"/>
              </a:rPr>
              <a:t>Binary Syntax</a:t>
            </a:r>
            <a:endParaRPr sz="1400" b="0" i="0" u="none" strike="noStrike" cap="none" dirty="0">
              <a:solidFill>
                <a:srgbClr val="000000"/>
              </a:solidFill>
              <a:latin typeface="Arial"/>
              <a:ea typeface="Arial"/>
              <a:cs typeface="Arial"/>
              <a:sym typeface="Arial"/>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dirty="0">
              <a:solidFill>
                <a:schemeClr val="dk1"/>
              </a:solidFill>
              <a:latin typeface="Calibri"/>
              <a:ea typeface="Calibri"/>
              <a:cs typeface="Calibri"/>
              <a:sym typeface="Calibri"/>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dirty="0">
              <a:solidFill>
                <a:schemeClr val="dk1"/>
              </a:solidFill>
              <a:latin typeface="Calibri"/>
              <a:ea typeface="Calibri"/>
              <a:cs typeface="Calibri"/>
              <a:sym typeface="Calibri"/>
            </a:endParaRPr>
          </a:p>
        </p:txBody>
      </p:sp>
      <p:sp>
        <p:nvSpPr>
          <p:cNvPr id="504" name="Google Shape;504;p67"/>
          <p:cNvSpPr/>
          <p:nvPr/>
        </p:nvSpPr>
        <p:spPr>
          <a:xfrm>
            <a:off x="4996238" y="2109850"/>
            <a:ext cx="3362902" cy="542084"/>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600" b="1" i="0" u="none" strike="noStrike" cap="none">
                <a:solidFill>
                  <a:srgbClr val="4A86E8"/>
                </a:solidFill>
                <a:latin typeface="Courier New"/>
                <a:ea typeface="Courier New"/>
                <a:cs typeface="Courier New"/>
                <a:sym typeface="Courier New"/>
              </a:rPr>
              <a:t>0</a:t>
            </a:r>
            <a:r>
              <a:rPr lang="en-US" sz="2600" b="1" i="0" u="none" strike="noStrike" cap="none">
                <a:solidFill>
                  <a:srgbClr val="FF9900"/>
                </a:solidFill>
                <a:latin typeface="Courier New"/>
                <a:ea typeface="Courier New"/>
                <a:cs typeface="Courier New"/>
                <a:sym typeface="Courier New"/>
              </a:rPr>
              <a:t>000000000010101</a:t>
            </a:r>
            <a:endParaRPr sz="1200" b="1" i="0" u="none" strike="noStrike" cap="none">
              <a:solidFill>
                <a:srgbClr val="FF9900"/>
              </a:solidFill>
              <a:latin typeface="Courier New"/>
              <a:ea typeface="Courier New"/>
              <a:cs typeface="Courier New"/>
              <a:sym typeface="Courier New"/>
            </a:endParaRPr>
          </a:p>
        </p:txBody>
      </p:sp>
      <p:sp>
        <p:nvSpPr>
          <p:cNvPr id="505" name="Google Shape;505;p67"/>
          <p:cNvSpPr/>
          <p:nvPr/>
        </p:nvSpPr>
        <p:spPr>
          <a:xfrm rot="5400000">
            <a:off x="5103626" y="2643101"/>
            <a:ext cx="150300" cy="252600"/>
          </a:xfrm>
          <a:prstGeom prst="rightBracket">
            <a:avLst>
              <a:gd name="adj" fmla="val 100731"/>
            </a:avLst>
          </a:prstGeom>
          <a:noFill/>
          <a:ln w="38100"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p:txBody>
      </p:sp>
      <p:sp>
        <p:nvSpPr>
          <p:cNvPr id="506" name="Google Shape;506;p67"/>
          <p:cNvSpPr/>
          <p:nvPr/>
        </p:nvSpPr>
        <p:spPr>
          <a:xfrm rot="5400000">
            <a:off x="6679434" y="1393782"/>
            <a:ext cx="150301" cy="2749729"/>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ourier New"/>
              <a:ea typeface="Courier New"/>
              <a:cs typeface="Courier New"/>
              <a:sym typeface="Courier New"/>
            </a:endParaRPr>
          </a:p>
        </p:txBody>
      </p:sp>
      <p:sp>
        <p:nvSpPr>
          <p:cNvPr id="507" name="Google Shape;507;p67"/>
          <p:cNvSpPr/>
          <p:nvPr/>
        </p:nvSpPr>
        <p:spPr>
          <a:xfrm>
            <a:off x="4687850" y="3193176"/>
            <a:ext cx="1627304" cy="612000"/>
          </a:xfrm>
          <a:prstGeom prst="wedgeRectCallout">
            <a:avLst>
              <a:gd name="adj1" fmla="val -19879"/>
              <a:gd name="adj2" fmla="val -102442"/>
            </a:avLst>
          </a:prstGeom>
          <a:solidFill>
            <a:srgbClr val="4A86E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FFFFFF"/>
                </a:solidFill>
                <a:latin typeface="Courier New"/>
                <a:ea typeface="Courier New"/>
                <a:cs typeface="Courier New"/>
                <a:sym typeface="Courier New"/>
              </a:rPr>
              <a:t>Family:</a:t>
            </a:r>
            <a:endParaRPr sz="1400" b="1" i="0" u="none" strike="noStrike" cap="none">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FFFFFF"/>
                </a:solidFill>
                <a:latin typeface="Courier New"/>
                <a:ea typeface="Courier New"/>
                <a:cs typeface="Courier New"/>
                <a:sym typeface="Courier New"/>
              </a:rPr>
              <a:t>A-Instruction</a:t>
            </a:r>
            <a:endParaRPr sz="1400" b="0" i="0" u="none" strike="noStrike" cap="none">
              <a:solidFill>
                <a:srgbClr val="FFFFFF"/>
              </a:solidFill>
              <a:latin typeface="Courier New"/>
              <a:ea typeface="Courier New"/>
              <a:cs typeface="Courier New"/>
              <a:sym typeface="Courier New"/>
            </a:endParaRPr>
          </a:p>
        </p:txBody>
      </p:sp>
      <p:sp>
        <p:nvSpPr>
          <p:cNvPr id="508" name="Google Shape;508;p67"/>
          <p:cNvSpPr/>
          <p:nvPr/>
        </p:nvSpPr>
        <p:spPr>
          <a:xfrm>
            <a:off x="6677689" y="3191168"/>
            <a:ext cx="1681451" cy="762000"/>
          </a:xfrm>
          <a:prstGeom prst="wedgeRectCallout">
            <a:avLst>
              <a:gd name="adj1" fmla="val -47661"/>
              <a:gd name="adj2" fmla="val -94395"/>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FFFFFF"/>
                </a:solidFill>
                <a:latin typeface="Courier New"/>
                <a:ea typeface="Courier New"/>
                <a:cs typeface="Courier New"/>
                <a:sym typeface="Courier New"/>
              </a:rPr>
              <a:t>Value:</a:t>
            </a:r>
            <a:endParaRPr sz="1400" b="1" i="0" u="none" strike="noStrike" cap="none">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FFFFFF"/>
                </a:solidFill>
                <a:latin typeface="Courier New"/>
                <a:ea typeface="Courier New"/>
                <a:cs typeface="Courier New"/>
                <a:sym typeface="Courier New"/>
              </a:rPr>
              <a:t>Binary encoding of 21</a:t>
            </a:r>
            <a:endParaRPr sz="1400" b="0" i="0" u="none" strike="noStrike" cap="none">
              <a:solidFill>
                <a:srgbClr val="FFFFFF"/>
              </a:solidFill>
              <a:latin typeface="Courier New"/>
              <a:ea typeface="Courier New"/>
              <a:cs typeface="Courier New"/>
              <a:sym typeface="Courier New"/>
            </a:endParaRPr>
          </a:p>
        </p:txBody>
      </p:sp>
      <p:sp>
        <p:nvSpPr>
          <p:cNvPr id="509" name="Google Shape;509;p67"/>
          <p:cNvSpPr/>
          <p:nvPr/>
        </p:nvSpPr>
        <p:spPr>
          <a:xfrm>
            <a:off x="840700" y="2109850"/>
            <a:ext cx="1505700"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4A86E8"/>
                </a:solidFill>
                <a:latin typeface="Consolas"/>
                <a:ea typeface="Consolas"/>
                <a:cs typeface="Consolas"/>
                <a:sym typeface="Consolas"/>
              </a:rPr>
              <a:t>@</a:t>
            </a:r>
            <a:r>
              <a:rPr lang="en-US" sz="2000" b="1" i="0" u="none" strike="noStrike" cap="none">
                <a:solidFill>
                  <a:srgbClr val="FF9900"/>
                </a:solidFill>
                <a:latin typeface="Consolas"/>
                <a:ea typeface="Consolas"/>
                <a:cs typeface="Consolas"/>
                <a:sym typeface="Consolas"/>
              </a:rPr>
              <a:t>value</a:t>
            </a:r>
            <a:endParaRPr sz="2000" b="1" i="0" u="none" strike="noStrike" cap="none">
              <a:solidFill>
                <a:srgbClr val="FF9900"/>
              </a:solidFill>
              <a:latin typeface="Consolas"/>
              <a:ea typeface="Consolas"/>
              <a:cs typeface="Consolas"/>
              <a:sym typeface="Consolas"/>
            </a:endParaRPr>
          </a:p>
        </p:txBody>
      </p:sp>
      <p:sp>
        <p:nvSpPr>
          <p:cNvPr id="510" name="Google Shape;510;p67"/>
          <p:cNvSpPr/>
          <p:nvPr/>
        </p:nvSpPr>
        <p:spPr>
          <a:xfrm>
            <a:off x="3205550" y="436687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11" name="Google Shape;511;p67"/>
          <p:cNvSpPr/>
          <p:nvPr/>
        </p:nvSpPr>
        <p:spPr>
          <a:xfrm>
            <a:off x="3205550" y="463897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2" name="Google Shape;512;p67"/>
          <p:cNvSpPr/>
          <p:nvPr/>
        </p:nvSpPr>
        <p:spPr>
          <a:xfrm>
            <a:off x="4368200" y="436687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13" name="Google Shape;513;p67"/>
          <p:cNvSpPr/>
          <p:nvPr/>
        </p:nvSpPr>
        <p:spPr>
          <a:xfrm>
            <a:off x="4368200" y="463897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4" name="Google Shape;514;p67"/>
          <p:cNvSpPr/>
          <p:nvPr/>
        </p:nvSpPr>
        <p:spPr>
          <a:xfrm>
            <a:off x="3205550" y="5730690"/>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15" name="Google Shape;515;p67"/>
          <p:cNvSpPr/>
          <p:nvPr/>
        </p:nvSpPr>
        <p:spPr>
          <a:xfrm>
            <a:off x="3205550" y="6002790"/>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21</a:t>
            </a:r>
            <a:endParaRPr sz="2000" b="1" i="0" u="none" strike="noStrike" cap="none">
              <a:solidFill>
                <a:srgbClr val="000000"/>
              </a:solidFill>
              <a:latin typeface="Courier New"/>
              <a:ea typeface="Courier New"/>
              <a:cs typeface="Courier New"/>
              <a:sym typeface="Courier New"/>
            </a:endParaRPr>
          </a:p>
        </p:txBody>
      </p:sp>
      <p:sp>
        <p:nvSpPr>
          <p:cNvPr id="516" name="Google Shape;516;p67"/>
          <p:cNvSpPr/>
          <p:nvPr/>
        </p:nvSpPr>
        <p:spPr>
          <a:xfrm>
            <a:off x="4368200" y="5730690"/>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17" name="Google Shape;517;p67"/>
          <p:cNvSpPr/>
          <p:nvPr/>
        </p:nvSpPr>
        <p:spPr>
          <a:xfrm>
            <a:off x="4368200" y="6002790"/>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18" name="Google Shape;518;p67"/>
          <p:cNvSpPr/>
          <p:nvPr/>
        </p:nvSpPr>
        <p:spPr>
          <a:xfrm>
            <a:off x="1289000" y="4697290"/>
            <a:ext cx="1314300" cy="15834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@21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cxnSp>
        <p:nvCxnSpPr>
          <p:cNvPr id="519" name="Google Shape;519;p67"/>
          <p:cNvCxnSpPr>
            <a:stCxn id="511" idx="1"/>
          </p:cNvCxnSpPr>
          <p:nvPr/>
        </p:nvCxnSpPr>
        <p:spPr>
          <a:xfrm flipH="1">
            <a:off x="1874750" y="4900128"/>
            <a:ext cx="1330800" cy="454800"/>
          </a:xfrm>
          <a:prstGeom prst="bentConnector3">
            <a:avLst>
              <a:gd name="adj1" fmla="val 24816"/>
            </a:avLst>
          </a:prstGeom>
          <a:noFill/>
          <a:ln w="28575" cap="flat" cmpd="sng">
            <a:solidFill>
              <a:srgbClr val="990000"/>
            </a:solidFill>
            <a:prstDash val="solid"/>
            <a:round/>
            <a:headEnd type="none" w="sm" len="sm"/>
            <a:tailEnd type="stealth" w="med" len="med"/>
          </a:ln>
        </p:spPr>
      </p:cxnSp>
      <p:cxnSp>
        <p:nvCxnSpPr>
          <p:cNvPr id="520" name="Google Shape;520;p67"/>
          <p:cNvCxnSpPr>
            <a:stCxn id="515" idx="1"/>
          </p:cNvCxnSpPr>
          <p:nvPr/>
        </p:nvCxnSpPr>
        <p:spPr>
          <a:xfrm rot="10800000">
            <a:off x="1884350" y="5636640"/>
            <a:ext cx="1321200" cy="627300"/>
          </a:xfrm>
          <a:prstGeom prst="bentConnector3">
            <a:avLst>
              <a:gd name="adj1" fmla="val 25730"/>
            </a:avLst>
          </a:prstGeom>
          <a:noFill/>
          <a:ln w="28575" cap="flat" cmpd="sng">
            <a:solidFill>
              <a:srgbClr val="990000"/>
            </a:solidFill>
            <a:prstDash val="solid"/>
            <a:round/>
            <a:headEnd type="none" w="sm" len="sm"/>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 grpId="0"/>
      <p:bldP spid="510" grpId="0" animBg="1"/>
      <p:bldP spid="511" grpId="0" animBg="1"/>
      <p:bldP spid="512" grpId="0" animBg="1"/>
      <p:bldP spid="513" grpId="0" animBg="1"/>
      <p:bldP spid="514" grpId="0" animBg="1"/>
      <p:bldP spid="515" grpId="0" animBg="1"/>
      <p:bldP spid="516" grpId="0" animBg="1"/>
      <p:bldP spid="517" grpId="0" animBg="1"/>
      <p:bldP spid="51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5" name="Google Shape;525;p6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Symbols</a:t>
            </a:r>
            <a:endParaRPr/>
          </a:p>
        </p:txBody>
      </p:sp>
      <p:sp>
        <p:nvSpPr>
          <p:cNvPr id="526" name="Google Shape;526;p6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Symbols are simply an </a:t>
            </a:r>
            <a:r>
              <a:rPr lang="en-US" u="sng" dirty="0"/>
              <a:t>alias</a:t>
            </a:r>
            <a:r>
              <a:rPr lang="en-US" dirty="0"/>
              <a:t> for some address</a:t>
            </a:r>
            <a:endParaRPr dirty="0"/>
          </a:p>
          <a:p>
            <a:pPr marL="640080" lvl="1" indent="-283464" algn="l" rtl="0">
              <a:lnSpc>
                <a:spcPct val="110000"/>
              </a:lnSpc>
              <a:spcBef>
                <a:spcPts val="24"/>
              </a:spcBef>
              <a:spcAft>
                <a:spcPts val="0"/>
              </a:spcAft>
              <a:buSzPts val="2420"/>
              <a:buChar char="▪"/>
            </a:pPr>
            <a:r>
              <a:rPr lang="en-US" dirty="0"/>
              <a:t>Only in the symbolic code—don’t turn into a binary instruction</a:t>
            </a:r>
            <a:endParaRPr dirty="0"/>
          </a:p>
          <a:p>
            <a:pPr marL="640080" lvl="1" indent="-283464" algn="l" rtl="0">
              <a:lnSpc>
                <a:spcPct val="110000"/>
              </a:lnSpc>
              <a:spcBef>
                <a:spcPts val="24"/>
              </a:spcBef>
              <a:spcAft>
                <a:spcPts val="0"/>
              </a:spcAft>
              <a:buSzPts val="2420"/>
              <a:buChar char="▪"/>
            </a:pPr>
            <a:r>
              <a:rPr lang="en-US" dirty="0"/>
              <a:t>Assembler converts use of that symbol to its value instead</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27" name="Google Shape;527;p6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sp>
        <p:nvSpPr>
          <p:cNvPr id="528" name="Google Shape;528;p68"/>
          <p:cNvSpPr/>
          <p:nvPr/>
        </p:nvSpPr>
        <p:spPr>
          <a:xfrm>
            <a:off x="1308400" y="4012950"/>
            <a:ext cx="1314300" cy="22845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@3</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(LOOP)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@21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r>
              <a:rPr lang="en-US" sz="1600" b="1" i="0" u="none" strike="noStrike" cap="none">
                <a:solidFill>
                  <a:srgbClr val="CC0000"/>
                </a:solidFill>
                <a:latin typeface="Courier New"/>
                <a:ea typeface="Courier New"/>
                <a:cs typeface="Courier New"/>
                <a:sym typeface="Courier New"/>
              </a:rPr>
              <a:t>LOOP</a:t>
            </a:r>
            <a:endParaRPr sz="1600" b="1" i="0" u="none" strike="noStrike" cap="none">
              <a:solidFill>
                <a:srgbClr val="CC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529" name="Google Shape;529;p68"/>
          <p:cNvSpPr txBox="1"/>
          <p:nvPr/>
        </p:nvSpPr>
        <p:spPr>
          <a:xfrm>
            <a:off x="815925" y="4013000"/>
            <a:ext cx="492600" cy="22845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530" name="Google Shape;530;p68"/>
          <p:cNvSpPr/>
          <p:nvPr/>
        </p:nvSpPr>
        <p:spPr>
          <a:xfrm>
            <a:off x="5560049" y="4012925"/>
            <a:ext cx="2225825" cy="2284500"/>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0000000000000011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1110101010010000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0000000000010101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1110111111010000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00000000000000</a:t>
            </a:r>
            <a:r>
              <a:rPr lang="en-US" sz="1600" b="1" i="0" u="none" strike="noStrike" cap="none">
                <a:solidFill>
                  <a:srgbClr val="CC0000"/>
                </a:solidFill>
                <a:latin typeface="Courier New"/>
                <a:ea typeface="Courier New"/>
                <a:cs typeface="Courier New"/>
                <a:sym typeface="Courier New"/>
              </a:rPr>
              <a:t>10</a:t>
            </a:r>
            <a:endParaRPr sz="1600" b="1" i="0" u="none" strike="noStrike" cap="none">
              <a:solidFill>
                <a:srgbClr val="CC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a:t>
            </a:r>
            <a:endParaRPr sz="1600" b="1" i="0" u="none" strike="noStrike" cap="none">
              <a:solidFill>
                <a:srgbClr val="000000"/>
              </a:solidFill>
              <a:latin typeface="Courier New"/>
              <a:ea typeface="Courier New"/>
              <a:cs typeface="Courier New"/>
              <a:sym typeface="Courier New"/>
            </a:endParaRPr>
          </a:p>
        </p:txBody>
      </p:sp>
      <p:sp>
        <p:nvSpPr>
          <p:cNvPr id="531" name="Google Shape;531;p68"/>
          <p:cNvSpPr txBox="1"/>
          <p:nvPr/>
        </p:nvSpPr>
        <p:spPr>
          <a:xfrm>
            <a:off x="5067450" y="4012975"/>
            <a:ext cx="492600" cy="22845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532" name="Google Shape;532;p68"/>
          <p:cNvSpPr txBox="1"/>
          <p:nvPr/>
        </p:nvSpPr>
        <p:spPr>
          <a:xfrm>
            <a:off x="3304613" y="469565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533" name="Google Shape;533;p68"/>
          <p:cNvSpPr/>
          <p:nvPr/>
        </p:nvSpPr>
        <p:spPr>
          <a:xfrm>
            <a:off x="3182013" y="4992750"/>
            <a:ext cx="14232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4" name="Google Shape;534;p68"/>
          <p:cNvSpPr/>
          <p:nvPr/>
        </p:nvSpPr>
        <p:spPr>
          <a:xfrm>
            <a:off x="3156725" y="3564975"/>
            <a:ext cx="1869300" cy="981000"/>
          </a:xfrm>
          <a:prstGeom prst="cloudCallout">
            <a:avLst>
              <a:gd name="adj1" fmla="val -20833"/>
              <a:gd name="adj2" fmla="val 62500"/>
            </a:avLst>
          </a:prstGeom>
          <a:solidFill>
            <a:srgbClr val="F4CCCC"/>
          </a:solidFill>
          <a:ln w="28575"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LOOP = 02</a:t>
            </a:r>
            <a:endParaRPr sz="1400" b="1" i="0" u="none" strike="noStrike" cap="none">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6">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 grpId="0" animBg="1"/>
      <p:bldP spid="529" grpId="0"/>
      <p:bldP spid="530" grpId="0" animBg="1"/>
      <p:bldP spid="531" grpId="0"/>
      <p:bldP spid="532" grpId="0"/>
      <p:bldP spid="533" grpId="0" animBg="1"/>
      <p:bldP spid="53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38"/>
        <p:cNvGrpSpPr/>
        <p:nvPr/>
      </p:nvGrpSpPr>
      <p:grpSpPr>
        <a:xfrm>
          <a:off x="0" y="0"/>
          <a:ext cx="0" cy="0"/>
          <a:chOff x="0" y="0"/>
          <a:chExt cx="0" cy="0"/>
        </a:xfrm>
      </p:grpSpPr>
      <p:sp>
        <p:nvSpPr>
          <p:cNvPr id="539" name="Google Shape;539;p6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Built-In Symbols</a:t>
            </a:r>
            <a:endParaRPr/>
          </a:p>
        </p:txBody>
      </p:sp>
      <p:sp>
        <p:nvSpPr>
          <p:cNvPr id="540" name="Google Shape;540;p6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Using </a:t>
            </a:r>
            <a:r>
              <a:rPr lang="en-US" b="1" dirty="0">
                <a:latin typeface="Courier New"/>
                <a:ea typeface="Courier New"/>
                <a:cs typeface="Courier New"/>
                <a:sym typeface="Courier New"/>
              </a:rPr>
              <a:t>( )</a:t>
            </a:r>
            <a:r>
              <a:rPr lang="en-US" b="1" dirty="0">
                <a:latin typeface="Calibri"/>
                <a:ea typeface="Calibri"/>
                <a:cs typeface="Calibri"/>
                <a:sym typeface="Calibri"/>
              </a:rPr>
              <a:t> </a:t>
            </a:r>
            <a:r>
              <a:rPr lang="en-US" dirty="0"/>
              <a:t>defines a symbol in ROM / Instructions</a:t>
            </a:r>
            <a:endParaRPr dirty="0"/>
          </a:p>
          <a:p>
            <a:pPr marL="347472" lvl="0" indent="-347472" algn="l" rtl="0">
              <a:lnSpc>
                <a:spcPct val="110000"/>
              </a:lnSpc>
              <a:spcBef>
                <a:spcPts val="440"/>
              </a:spcBef>
              <a:spcAft>
                <a:spcPts val="0"/>
              </a:spcAft>
              <a:buSzPts val="2080"/>
              <a:buFont typeface="Noto Sans Symbols"/>
              <a:buChar char="❖"/>
            </a:pPr>
            <a:r>
              <a:rPr lang="en-US" dirty="0"/>
              <a:t>Assembler knows a few built-in symbols in RAM / Data</a:t>
            </a: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R0, R1, ..., R15</a:t>
            </a:r>
            <a:r>
              <a:rPr lang="en-US" dirty="0"/>
              <a:t>: Correspond to addresses at the very beginning of RAM (0, 1, …, 15)</a:t>
            </a:r>
            <a:endParaRPr dirty="0"/>
          </a:p>
          <a:p>
            <a:pPr marL="640080" lvl="1" indent="-283464" algn="l" rtl="0">
              <a:lnSpc>
                <a:spcPct val="110000"/>
              </a:lnSpc>
              <a:spcBef>
                <a:spcPts val="24"/>
              </a:spcBef>
              <a:spcAft>
                <a:spcPts val="0"/>
              </a:spcAft>
              <a:buSzPts val="2420"/>
              <a:buChar char="▪"/>
            </a:pPr>
            <a:r>
              <a:rPr lang="en-US" dirty="0"/>
              <a:t>“Virtual registers,” Useful to store variables</a:t>
            </a:r>
            <a:endParaRPr dirty="0"/>
          </a:p>
          <a:p>
            <a:pPr marL="347472" lvl="0" indent="-347472" algn="l" rtl="0">
              <a:lnSpc>
                <a:spcPct val="110000"/>
              </a:lnSpc>
              <a:spcBef>
                <a:spcPts val="440"/>
              </a:spcBef>
              <a:spcAft>
                <a:spcPts val="0"/>
              </a:spcAft>
              <a:buSzPts val="2080"/>
              <a:buFont typeface="Noto Sans Symbols"/>
              <a:buChar char="❖"/>
            </a:pPr>
            <a:r>
              <a:rPr lang="en-US" b="1" dirty="0">
                <a:latin typeface="Courier New"/>
                <a:ea typeface="Courier New"/>
                <a:cs typeface="Courier New"/>
                <a:sym typeface="Courier New"/>
              </a:rPr>
              <a:t>SCREEN, KBD</a:t>
            </a:r>
            <a:r>
              <a:rPr lang="en-US" dirty="0"/>
              <a:t>: Base of I/O Memory Maps</a:t>
            </a:r>
            <a:endParaRPr dirty="0"/>
          </a:p>
          <a:p>
            <a:pPr marL="347472" lvl="0" indent="-347472" algn="l" rtl="0">
              <a:lnSpc>
                <a:spcPct val="110000"/>
              </a:lnSpc>
              <a:spcBef>
                <a:spcPts val="440"/>
              </a:spcBef>
              <a:spcAft>
                <a:spcPts val="0"/>
              </a:spcAft>
              <a:buSzPts val="2080"/>
              <a:buFont typeface="Noto Sans Symbols"/>
              <a:buChar char="❖"/>
            </a:pPr>
            <a:r>
              <a:rPr lang="en-US" dirty="0"/>
              <a:t>Example: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41" name="Google Shape;541;p6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
        <p:nvSpPr>
          <p:cNvPr id="542" name="Google Shape;542;p69"/>
          <p:cNvSpPr/>
          <p:nvPr/>
        </p:nvSpPr>
        <p:spPr>
          <a:xfrm>
            <a:off x="3231265" y="4437063"/>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43" name="Google Shape;543;p69"/>
          <p:cNvSpPr/>
          <p:nvPr/>
        </p:nvSpPr>
        <p:spPr>
          <a:xfrm>
            <a:off x="3231265" y="4709163"/>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44" name="Google Shape;544;p69"/>
          <p:cNvSpPr/>
          <p:nvPr/>
        </p:nvSpPr>
        <p:spPr>
          <a:xfrm>
            <a:off x="4393915" y="4437063"/>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45" name="Google Shape;545;p69"/>
          <p:cNvSpPr/>
          <p:nvPr/>
        </p:nvSpPr>
        <p:spPr>
          <a:xfrm>
            <a:off x="4393915" y="4709163"/>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46" name="Google Shape;546;p69"/>
          <p:cNvSpPr/>
          <p:nvPr/>
        </p:nvSpPr>
        <p:spPr>
          <a:xfrm>
            <a:off x="3231265" y="5800875"/>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547" name="Google Shape;547;p69"/>
          <p:cNvSpPr/>
          <p:nvPr/>
        </p:nvSpPr>
        <p:spPr>
          <a:xfrm>
            <a:off x="3231265" y="6072975"/>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3</a:t>
            </a:r>
            <a:endParaRPr sz="2000" b="1" i="0" u="none" strike="noStrike" cap="none">
              <a:solidFill>
                <a:srgbClr val="000000"/>
              </a:solidFill>
              <a:latin typeface="Courier New"/>
              <a:ea typeface="Courier New"/>
              <a:cs typeface="Courier New"/>
              <a:sym typeface="Courier New"/>
            </a:endParaRPr>
          </a:p>
        </p:txBody>
      </p:sp>
      <p:sp>
        <p:nvSpPr>
          <p:cNvPr id="548" name="Google Shape;548;p69"/>
          <p:cNvSpPr/>
          <p:nvPr/>
        </p:nvSpPr>
        <p:spPr>
          <a:xfrm>
            <a:off x="4393915" y="5800875"/>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549" name="Google Shape;549;p69"/>
          <p:cNvSpPr/>
          <p:nvPr/>
        </p:nvSpPr>
        <p:spPr>
          <a:xfrm>
            <a:off x="4393915" y="6072975"/>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550" name="Google Shape;550;p69"/>
          <p:cNvSpPr/>
          <p:nvPr/>
        </p:nvSpPr>
        <p:spPr>
          <a:xfrm>
            <a:off x="1314715" y="4767475"/>
            <a:ext cx="1314300" cy="15834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@R3</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cxnSp>
        <p:nvCxnSpPr>
          <p:cNvPr id="551" name="Google Shape;551;p69"/>
          <p:cNvCxnSpPr>
            <a:stCxn id="543" idx="1"/>
          </p:cNvCxnSpPr>
          <p:nvPr/>
        </p:nvCxnSpPr>
        <p:spPr>
          <a:xfrm flipH="1">
            <a:off x="1900465" y="4970313"/>
            <a:ext cx="1330800" cy="454800"/>
          </a:xfrm>
          <a:prstGeom prst="bentConnector3">
            <a:avLst>
              <a:gd name="adj1" fmla="val 26276"/>
            </a:avLst>
          </a:prstGeom>
          <a:noFill/>
          <a:ln w="28575" cap="flat" cmpd="sng">
            <a:solidFill>
              <a:srgbClr val="990000"/>
            </a:solidFill>
            <a:prstDash val="solid"/>
            <a:round/>
            <a:headEnd type="none" w="sm" len="sm"/>
            <a:tailEnd type="stealth" w="med" len="med"/>
          </a:ln>
        </p:spPr>
      </p:cxnSp>
      <p:cxnSp>
        <p:nvCxnSpPr>
          <p:cNvPr id="552" name="Google Shape;552;p69"/>
          <p:cNvCxnSpPr>
            <a:stCxn id="547" idx="1"/>
          </p:cNvCxnSpPr>
          <p:nvPr/>
        </p:nvCxnSpPr>
        <p:spPr>
          <a:xfrm rot="10800000">
            <a:off x="1910065" y="5706825"/>
            <a:ext cx="1321200" cy="627300"/>
          </a:xfrm>
          <a:prstGeom prst="bentConnector3">
            <a:avLst>
              <a:gd name="adj1" fmla="val 25730"/>
            </a:avLst>
          </a:prstGeom>
          <a:noFill/>
          <a:ln w="28575" cap="flat" cmpd="sng">
            <a:solidFill>
              <a:srgbClr val="990000"/>
            </a:solidFill>
            <a:prstDash val="solid"/>
            <a:round/>
            <a:headEnd type="none" w="sm" len="sm"/>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40">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40">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4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4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4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5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 grpId="0" animBg="1"/>
      <p:bldP spid="543" grpId="0" animBg="1"/>
      <p:bldP spid="544" grpId="0" animBg="1"/>
      <p:bldP spid="545" grpId="0" animBg="1"/>
      <p:bldP spid="546" grpId="0" animBg="1"/>
      <p:bldP spid="547" grpId="0" animBg="1"/>
      <p:bldP spid="548" grpId="0" animBg="1"/>
      <p:bldP spid="549" grpId="0" animBg="1"/>
      <p:bldP spid="55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7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58" name="Google Shape;558;p70"/>
          <p:cNvSpPr txBox="1">
            <a:spLocks noGrp="1"/>
          </p:cNvSpPr>
          <p:nvPr>
            <p:ph type="body" idx="1"/>
          </p:nvPr>
        </p:nvSpPr>
        <p:spPr>
          <a:xfrm>
            <a:off x="396875" y="1362075"/>
            <a:ext cx="86775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Syntax: 				(</a:t>
            </a:r>
            <a:r>
              <a:rPr lang="en-US" b="1" dirty="0" err="1">
                <a:latin typeface="Courier New" panose="02070309020205020404" pitchFamily="49" charset="0"/>
                <a:cs typeface="Courier New" panose="02070309020205020404" pitchFamily="49" charset="0"/>
              </a:rPr>
              <a:t>dest</a:t>
            </a:r>
            <a:r>
              <a:rPr lang="en-US" dirty="0"/>
              <a:t> and </a:t>
            </a:r>
            <a:r>
              <a:rPr lang="en-US" b="1" dirty="0">
                <a:latin typeface="Courier New" panose="02070309020205020404" pitchFamily="49" charset="0"/>
                <a:cs typeface="Courier New" panose="02070309020205020404" pitchFamily="49" charset="0"/>
              </a:rPr>
              <a:t>jump</a:t>
            </a:r>
            <a:r>
              <a:rPr lang="en-US" dirty="0"/>
              <a:t>  optional)</a:t>
            </a:r>
            <a:endParaRPr dirty="0"/>
          </a:p>
          <a:p>
            <a:pPr marL="640080" lvl="1" indent="-283464" algn="l" rtl="0">
              <a:lnSpc>
                <a:spcPct val="110000"/>
              </a:lnSpc>
              <a:spcBef>
                <a:spcPts val="24"/>
              </a:spcBef>
              <a:spcAft>
                <a:spcPts val="0"/>
              </a:spcAft>
              <a:buSzPts val="2420"/>
              <a:buChar char="▪"/>
            </a:pPr>
            <a:r>
              <a:rPr lang="en-US" b="1" dirty="0" err="1">
                <a:latin typeface="Courier New"/>
                <a:ea typeface="Courier New"/>
                <a:cs typeface="Courier New"/>
                <a:sym typeface="Courier New"/>
              </a:rPr>
              <a:t>dest</a:t>
            </a:r>
            <a:r>
              <a:rPr lang="en-US" dirty="0"/>
              <a:t> is a combination of destination registers:</a:t>
            </a:r>
            <a:endParaRPr dirty="0"/>
          </a:p>
          <a:p>
            <a:pPr marL="640080" lvl="1" indent="-129794" algn="l" rtl="0">
              <a:lnSpc>
                <a:spcPct val="110000"/>
              </a:lnSpc>
              <a:spcBef>
                <a:spcPts val="24"/>
              </a:spcBef>
              <a:spcAft>
                <a:spcPts val="0"/>
              </a:spcAft>
              <a:buSzPts val="2420"/>
              <a:buNone/>
            </a:pPr>
            <a:endParaRPr sz="2400"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comp</a:t>
            </a:r>
            <a:r>
              <a:rPr lang="en-US" dirty="0"/>
              <a:t> is a computation:</a:t>
            </a:r>
            <a:endParaRPr dirty="0"/>
          </a:p>
          <a:p>
            <a:pPr marL="640080" lvl="1" indent="-129794" algn="l" rtl="0">
              <a:lnSpc>
                <a:spcPct val="110000"/>
              </a:lnSpc>
              <a:spcBef>
                <a:spcPts val="24"/>
              </a:spcBef>
              <a:spcAft>
                <a:spcPts val="0"/>
              </a:spcAft>
              <a:buSzPts val="2420"/>
              <a:buNone/>
            </a:pPr>
            <a:endParaRPr dirty="0"/>
          </a:p>
          <a:p>
            <a:pPr marL="356616" lvl="1" indent="0" algn="l" rtl="0">
              <a:lnSpc>
                <a:spcPct val="110000"/>
              </a:lnSpc>
              <a:spcBef>
                <a:spcPts val="24"/>
              </a:spcBef>
              <a:spcAft>
                <a:spcPts val="0"/>
              </a:spcAft>
              <a:buSzPts val="2420"/>
              <a:buNone/>
            </a:pPr>
            <a:endParaRPr sz="2400"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jump</a:t>
            </a:r>
            <a:r>
              <a:rPr lang="en-US" dirty="0"/>
              <a:t> is an unconditional or conditional jump:</a:t>
            </a:r>
            <a:endParaRPr dirty="0"/>
          </a:p>
          <a:p>
            <a:pPr marL="0" lvl="0" indent="0" algn="l" rtl="0">
              <a:lnSpc>
                <a:spcPct val="110000"/>
              </a:lnSpc>
              <a:spcBef>
                <a:spcPts val="440"/>
              </a:spcBef>
              <a:spcAft>
                <a:spcPts val="0"/>
              </a:spcAft>
              <a:buSzPts val="2080"/>
              <a:buNone/>
            </a:pPr>
            <a:endParaRPr sz="2400" dirty="0"/>
          </a:p>
          <a:p>
            <a:pPr marL="347472" lvl="0" indent="-347472" algn="l" rtl="0">
              <a:lnSpc>
                <a:spcPct val="110000"/>
              </a:lnSpc>
              <a:spcBef>
                <a:spcPts val="440"/>
              </a:spcBef>
              <a:spcAft>
                <a:spcPts val="0"/>
              </a:spcAft>
              <a:buSzPts val="2080"/>
              <a:buFont typeface="Noto Sans Symbols"/>
              <a:buChar char="❖"/>
            </a:pPr>
            <a:r>
              <a:rPr lang="en-US" dirty="0"/>
              <a:t>Semantics:</a:t>
            </a:r>
            <a:endParaRPr dirty="0"/>
          </a:p>
          <a:p>
            <a:pPr marL="640080" lvl="1" indent="-283464" algn="l" rtl="0">
              <a:lnSpc>
                <a:spcPct val="110000"/>
              </a:lnSpc>
              <a:spcBef>
                <a:spcPts val="24"/>
              </a:spcBef>
              <a:spcAft>
                <a:spcPts val="0"/>
              </a:spcAft>
              <a:buSzPts val="2420"/>
              <a:buChar char="▪"/>
            </a:pPr>
            <a:r>
              <a:rPr lang="en-US" dirty="0"/>
              <a:t>Computes value of </a:t>
            </a:r>
            <a:r>
              <a:rPr lang="en-US" b="1" dirty="0">
                <a:latin typeface="Courier New"/>
                <a:ea typeface="Courier New"/>
                <a:cs typeface="Courier New"/>
                <a:sym typeface="Courier New"/>
              </a:rPr>
              <a:t>comp</a:t>
            </a:r>
            <a:endParaRPr dirty="0"/>
          </a:p>
          <a:p>
            <a:pPr marL="640080" lvl="1" indent="-283464" algn="l" rtl="0">
              <a:lnSpc>
                <a:spcPct val="110000"/>
              </a:lnSpc>
              <a:spcBef>
                <a:spcPts val="24"/>
              </a:spcBef>
              <a:spcAft>
                <a:spcPts val="0"/>
              </a:spcAft>
              <a:buSzPts val="2420"/>
              <a:buChar char="▪"/>
            </a:pPr>
            <a:r>
              <a:rPr lang="en-US" dirty="0"/>
              <a:t>Stores results in </a:t>
            </a:r>
            <a:r>
              <a:rPr lang="en-US" b="1" dirty="0" err="1">
                <a:latin typeface="Courier New"/>
                <a:ea typeface="Courier New"/>
                <a:cs typeface="Courier New"/>
                <a:sym typeface="Courier New"/>
              </a:rPr>
              <a:t>dest</a:t>
            </a:r>
            <a:r>
              <a:rPr lang="en-US" dirty="0"/>
              <a:t> (if specified)</a:t>
            </a:r>
            <a:endParaRPr dirty="0"/>
          </a:p>
          <a:p>
            <a:pPr marL="640080" lvl="1" indent="-283464" algn="l" rtl="0">
              <a:lnSpc>
                <a:spcPct val="110000"/>
              </a:lnSpc>
              <a:spcBef>
                <a:spcPts val="24"/>
              </a:spcBef>
              <a:spcAft>
                <a:spcPts val="0"/>
              </a:spcAft>
              <a:buSzPts val="2420"/>
              <a:buChar char="▪"/>
            </a:pPr>
            <a:r>
              <a:rPr lang="en-US" dirty="0"/>
              <a:t>If </a:t>
            </a:r>
            <a:r>
              <a:rPr lang="en-US" b="1" dirty="0">
                <a:latin typeface="Courier New"/>
                <a:ea typeface="Courier New"/>
                <a:cs typeface="Courier New"/>
                <a:sym typeface="Courier New"/>
              </a:rPr>
              <a:t>jump</a:t>
            </a:r>
            <a:r>
              <a:rPr lang="en-US" dirty="0"/>
              <a:t> is specified and condition is true (by testing </a:t>
            </a:r>
            <a:r>
              <a:rPr lang="en-US" b="1" dirty="0">
                <a:latin typeface="Courier New"/>
                <a:ea typeface="Courier New"/>
                <a:cs typeface="Courier New"/>
                <a:sym typeface="Courier New"/>
              </a:rPr>
              <a:t>comp</a:t>
            </a:r>
            <a:r>
              <a:rPr lang="en-US" dirty="0"/>
              <a:t> result), jump to instruction </a:t>
            </a:r>
            <a:r>
              <a:rPr lang="en-US" b="1" dirty="0">
                <a:latin typeface="Courier New"/>
                <a:ea typeface="Courier New"/>
                <a:cs typeface="Courier New"/>
                <a:sym typeface="Courier New"/>
              </a:rPr>
              <a:t>ROM[A]</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59" name="Google Shape;559;p7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35</a:t>
            </a:fld>
            <a:endParaRPr/>
          </a:p>
        </p:txBody>
      </p:sp>
      <p:sp>
        <p:nvSpPr>
          <p:cNvPr id="560" name="Google Shape;560;p70"/>
          <p:cNvSpPr/>
          <p:nvPr/>
        </p:nvSpPr>
        <p:spPr>
          <a:xfrm>
            <a:off x="1902370" y="1501858"/>
            <a:ext cx="3066600" cy="4062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err="1">
                <a:solidFill>
                  <a:srgbClr val="000000"/>
                </a:solidFill>
                <a:latin typeface="Courier New"/>
                <a:ea typeface="Courier New"/>
                <a:cs typeface="Courier New"/>
                <a:sym typeface="Courier New"/>
              </a:rPr>
              <a:t>dest</a:t>
            </a:r>
            <a:r>
              <a:rPr lang="en-US" sz="2000" b="1" i="0" u="none" strike="noStrike" cap="none" dirty="0">
                <a:solidFill>
                  <a:srgbClr val="000000"/>
                </a:solidFill>
                <a:latin typeface="Courier New"/>
                <a:ea typeface="Courier New"/>
                <a:cs typeface="Courier New"/>
                <a:sym typeface="Courier New"/>
              </a:rPr>
              <a:t> = comp ; jump</a:t>
            </a:r>
            <a:endParaRPr sz="2000" b="1" i="0" u="none" strike="noStrike" cap="none" dirty="0">
              <a:solidFill>
                <a:srgbClr val="000000"/>
              </a:solidFill>
              <a:latin typeface="Courier New"/>
              <a:ea typeface="Courier New"/>
              <a:cs typeface="Courier New"/>
              <a:sym typeface="Courier New"/>
            </a:endParaRPr>
          </a:p>
        </p:txBody>
      </p:sp>
      <p:sp>
        <p:nvSpPr>
          <p:cNvPr id="561" name="Google Shape;561;p70"/>
          <p:cNvSpPr/>
          <p:nvPr/>
        </p:nvSpPr>
        <p:spPr>
          <a:xfrm>
            <a:off x="1135379" y="2323494"/>
            <a:ext cx="3276601" cy="310033"/>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M, D, MD, A, AM, AD, AMD</a:t>
            </a:r>
            <a:endParaRPr sz="1400" b="1" i="0" u="none" strike="noStrike" cap="none" dirty="0">
              <a:solidFill>
                <a:srgbClr val="000000"/>
              </a:solidFill>
              <a:latin typeface="Arial"/>
              <a:ea typeface="Arial"/>
              <a:cs typeface="Arial"/>
              <a:sym typeface="Arial"/>
            </a:endParaRPr>
          </a:p>
        </p:txBody>
      </p:sp>
      <p:sp>
        <p:nvSpPr>
          <p:cNvPr id="562" name="Google Shape;562;p70"/>
          <p:cNvSpPr/>
          <p:nvPr/>
        </p:nvSpPr>
        <p:spPr>
          <a:xfrm>
            <a:off x="1135379" y="3131530"/>
            <a:ext cx="7680900" cy="5706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0, 1, -1, D, A, !D, !A, -D, -A, D+1, A+1, D-1, A-1, D+A, D-A, A-D, D&amp;A, D|A, M, !M, -M, M+1, M-1, D+M, D-M, M-D, D&amp;M, D|M</a:t>
            </a:r>
            <a:endParaRPr sz="1400" b="1" i="0" u="none" strike="noStrike" cap="none" dirty="0">
              <a:solidFill>
                <a:srgbClr val="000000"/>
              </a:solidFill>
              <a:latin typeface="Arial"/>
              <a:ea typeface="Arial"/>
              <a:cs typeface="Arial"/>
              <a:sym typeface="Arial"/>
            </a:endParaRPr>
          </a:p>
        </p:txBody>
      </p:sp>
      <p:sp>
        <p:nvSpPr>
          <p:cNvPr id="563" name="Google Shape;563;p70"/>
          <p:cNvSpPr/>
          <p:nvPr/>
        </p:nvSpPr>
        <p:spPr>
          <a:xfrm>
            <a:off x="1135379" y="4269772"/>
            <a:ext cx="4358700" cy="309900"/>
          </a:xfrm>
          <a:prstGeom prst="rect">
            <a:avLst/>
          </a:prstGeom>
          <a:solidFill>
            <a:srgbClr val="CFE2F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dirty="0">
                <a:solidFill>
                  <a:srgbClr val="000000"/>
                </a:solidFill>
                <a:latin typeface="Courier New"/>
                <a:ea typeface="Courier New"/>
                <a:cs typeface="Courier New"/>
                <a:sym typeface="Courier New"/>
              </a:rPr>
              <a:t>JGT, JEQ, JGE, JLT, JNE, JLE, JMP</a:t>
            </a:r>
            <a:endParaRPr sz="1400" b="1"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8">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8">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58">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5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1" grpId="0" animBg="1"/>
      <p:bldP spid="562" grpId="0" animBg="1"/>
      <p:bldP spid="56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7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69" name="Google Shape;569;p7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570" name="Google Shape;570;p7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36</a:t>
            </a:fld>
            <a:endParaRPr/>
          </a:p>
        </p:txBody>
      </p:sp>
      <p:sp>
        <p:nvSpPr>
          <p:cNvPr id="571" name="Google Shape;571;p71"/>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572" name="Google Shape;572;p71"/>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sp>
        <p:nvSpPr>
          <p:cNvPr id="573" name="Google Shape;573;p71"/>
          <p:cNvSpPr/>
          <p:nvPr/>
        </p:nvSpPr>
        <p:spPr>
          <a:xfrm rot="5400000">
            <a:off x="7855011" y="2078124"/>
            <a:ext cx="138972" cy="1297123"/>
          </a:xfrm>
          <a:prstGeom prst="rightBracket">
            <a:avLst>
              <a:gd name="adj" fmla="val 100731"/>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4" name="Google Shape;574;p71"/>
          <p:cNvSpPr/>
          <p:nvPr/>
        </p:nvSpPr>
        <p:spPr>
          <a:xfrm>
            <a:off x="7422778" y="3072087"/>
            <a:ext cx="1357800" cy="762000"/>
          </a:xfrm>
          <a:prstGeom prst="wedgeRectCallout">
            <a:avLst>
              <a:gd name="adj1" fmla="val -20835"/>
              <a:gd name="adj2" fmla="val -83504"/>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Jump: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Condition for jumping</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5" name="Google Shape;575;p71"/>
          <p:cNvSpPr/>
          <p:nvPr/>
        </p:nvSpPr>
        <p:spPr>
          <a:xfrm rot="5400000">
            <a:off x="6462323" y="2138512"/>
            <a:ext cx="137160" cy="11811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6" name="Google Shape;576;p71"/>
          <p:cNvSpPr/>
          <p:nvPr/>
        </p:nvSpPr>
        <p:spPr>
          <a:xfrm>
            <a:off x="5798967" y="3069416"/>
            <a:ext cx="1508476" cy="762000"/>
          </a:xfrm>
          <a:prstGeom prst="wedgeRectCallout">
            <a:avLst>
              <a:gd name="adj1" fmla="val -20889"/>
              <a:gd name="adj2" fmla="val -83504"/>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err="1">
                <a:solidFill>
                  <a:srgbClr val="FFFFFF"/>
                </a:solidFill>
                <a:latin typeface="Calibri" panose="020F0502020204030204" pitchFamily="34" charset="0"/>
                <a:ea typeface="Courier New"/>
                <a:cs typeface="Calibri" panose="020F0502020204030204" pitchFamily="34" charset="0"/>
                <a:sym typeface="Courier New"/>
              </a:rPr>
              <a:t>Dest</a:t>
            </a: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Where to store result</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7" name="Google Shape;577;p71"/>
          <p:cNvSpPr/>
          <p:nvPr/>
        </p:nvSpPr>
        <p:spPr>
          <a:xfrm rot="5400000">
            <a:off x="4249167" y="1268048"/>
            <a:ext cx="139208" cy="2929604"/>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8" name="Google Shape;578;p71"/>
          <p:cNvSpPr/>
          <p:nvPr/>
        </p:nvSpPr>
        <p:spPr>
          <a:xfrm>
            <a:off x="2922690" y="3064467"/>
            <a:ext cx="2762712" cy="762000"/>
          </a:xfrm>
          <a:prstGeom prst="wedgeRectCallout">
            <a:avLst>
              <a:gd name="adj1" fmla="val -21372"/>
              <a:gd name="adj2" fmla="val -83504"/>
            </a:avLst>
          </a:prstGeom>
          <a:solidFill>
            <a:srgbClr val="674EA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ALU Operation (a bit chooses between A and M)</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79" name="Google Shape;579;p71"/>
          <p:cNvSpPr/>
          <p:nvPr/>
        </p:nvSpPr>
        <p:spPr>
          <a:xfrm rot="5400000">
            <a:off x="2420020" y="2478492"/>
            <a:ext cx="131798" cy="503562"/>
          </a:xfrm>
          <a:prstGeom prst="rightBracket">
            <a:avLst>
              <a:gd name="adj" fmla="val 100731"/>
            </a:avLst>
          </a:prstGeom>
          <a:noFill/>
          <a:ln w="38100" cap="flat"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0" name="Google Shape;580;p71"/>
          <p:cNvSpPr/>
          <p:nvPr/>
        </p:nvSpPr>
        <p:spPr>
          <a:xfrm>
            <a:off x="1836557" y="3064467"/>
            <a:ext cx="966900" cy="762000"/>
          </a:xfrm>
          <a:prstGeom prst="wedgeRectCallout">
            <a:avLst>
              <a:gd name="adj1" fmla="val 20545"/>
              <a:gd name="adj2" fmla="val -83504"/>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rgbClr val="FFFFFF"/>
                </a:solidFill>
                <a:latin typeface="Calibri" panose="020F0502020204030204" pitchFamily="34" charset="0"/>
                <a:ea typeface="Courier New"/>
                <a:cs typeface="Calibri" panose="020F0502020204030204" pitchFamily="34" charset="0"/>
                <a:sym typeface="Courier New"/>
              </a:rPr>
              <a:t>Unused</a:t>
            </a:r>
            <a:endParaRPr sz="1400" b="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81" name="Google Shape;581;p71"/>
          <p:cNvSpPr/>
          <p:nvPr/>
        </p:nvSpPr>
        <p:spPr>
          <a:xfrm>
            <a:off x="121483" y="3064467"/>
            <a:ext cx="1595841" cy="762000"/>
          </a:xfrm>
          <a:prstGeom prst="wedgeRectCallout">
            <a:avLst>
              <a:gd name="adj1" fmla="val 70943"/>
              <a:gd name="adj2" fmla="val -84780"/>
            </a:avLst>
          </a:prstGeom>
          <a:solidFill>
            <a:srgbClr val="4A86E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Family:</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C-Instruction</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582" name="Google Shape;582;p71"/>
          <p:cNvSpPr/>
          <p:nvPr/>
        </p:nvSpPr>
        <p:spPr>
          <a:xfrm rot="5400000">
            <a:off x="1959982" y="2610280"/>
            <a:ext cx="119184" cy="252600"/>
          </a:xfrm>
          <a:prstGeom prst="rightBracket">
            <a:avLst>
              <a:gd name="adj" fmla="val 100731"/>
            </a:avLst>
          </a:prstGeom>
          <a:noFill/>
          <a:ln w="38100"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86"/>
        <p:cNvGrpSpPr/>
        <p:nvPr/>
      </p:nvGrpSpPr>
      <p:grpSpPr>
        <a:xfrm>
          <a:off x="0" y="0"/>
          <a:ext cx="0" cy="0"/>
          <a:chOff x="0" y="0"/>
          <a:chExt cx="0" cy="0"/>
        </a:xfrm>
      </p:grpSpPr>
      <p:sp>
        <p:nvSpPr>
          <p:cNvPr id="587" name="Google Shape;587;p7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588" name="Google Shape;588;p7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589" name="Google Shape;589;p7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37</a:t>
            </a:fld>
            <a:endParaRPr/>
          </a:p>
        </p:txBody>
      </p:sp>
      <p:sp>
        <p:nvSpPr>
          <p:cNvPr id="590" name="Google Shape;590;p72"/>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591" name="Google Shape;591;p72"/>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pic>
        <p:nvPicPr>
          <p:cNvPr id="594" name="Google Shape;594;p72"/>
          <p:cNvPicPr preferRelativeResize="0"/>
          <p:nvPr/>
        </p:nvPicPr>
        <p:blipFill rotWithShape="1">
          <a:blip r:embed="rId3">
            <a:alphaModFix/>
          </a:blip>
          <a:srcRect/>
          <a:stretch/>
        </p:blipFill>
        <p:spPr>
          <a:xfrm>
            <a:off x="2068488" y="4116230"/>
            <a:ext cx="4983075" cy="2217825"/>
          </a:xfrm>
          <a:prstGeom prst="rect">
            <a:avLst/>
          </a:prstGeom>
          <a:noFill/>
          <a:ln>
            <a:noFill/>
          </a:ln>
          <a:effectLst>
            <a:outerShdw blurRad="57150" dist="19050" dir="5400000" algn="bl" rotWithShape="0">
              <a:srgbClr val="000000">
                <a:alpha val="48240"/>
              </a:srgbClr>
            </a:outerShdw>
          </a:effectLst>
        </p:spPr>
      </p:pic>
      <p:sp>
        <p:nvSpPr>
          <p:cNvPr id="595" name="Google Shape;595;p72"/>
          <p:cNvSpPr/>
          <p:nvPr/>
        </p:nvSpPr>
        <p:spPr>
          <a:xfrm>
            <a:off x="757700" y="4963993"/>
            <a:ext cx="1447500" cy="522300"/>
          </a:xfrm>
          <a:prstGeom prst="homePlate">
            <a:avLst>
              <a:gd name="adj" fmla="val 50000"/>
            </a:avLst>
          </a:prstGeom>
          <a:solidFill>
            <a:srgbClr val="E06666"/>
          </a:solidFill>
          <a:ln>
            <a:noFill/>
          </a:ln>
          <a:effectLst>
            <a:outerShdw blurRad="57150" dist="19050" dir="5400000" algn="bl" rotWithShape="0">
              <a:srgbClr val="000000">
                <a:alpha val="4824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11" name="Google Shape;573;p71">
            <a:extLst>
              <a:ext uri="{FF2B5EF4-FFF2-40B4-BE49-F238E27FC236}">
                <a16:creationId xmlns:a16="http://schemas.microsoft.com/office/drawing/2014/main" id="{77B2D4C3-144B-5E8D-686C-3052E91F1955}"/>
              </a:ext>
            </a:extLst>
          </p:cNvPr>
          <p:cNvSpPr/>
          <p:nvPr/>
        </p:nvSpPr>
        <p:spPr>
          <a:xfrm rot="5400000">
            <a:off x="7855011" y="2078124"/>
            <a:ext cx="138972" cy="1297123"/>
          </a:xfrm>
          <a:prstGeom prst="rightBracket">
            <a:avLst>
              <a:gd name="adj" fmla="val 100731"/>
            </a:avLst>
          </a:prstGeom>
          <a:no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574;p71">
            <a:extLst>
              <a:ext uri="{FF2B5EF4-FFF2-40B4-BE49-F238E27FC236}">
                <a16:creationId xmlns:a16="http://schemas.microsoft.com/office/drawing/2014/main" id="{6FB5FE7E-1754-0BCA-59AA-2CE788C3C11C}"/>
              </a:ext>
            </a:extLst>
          </p:cNvPr>
          <p:cNvSpPr/>
          <p:nvPr/>
        </p:nvSpPr>
        <p:spPr>
          <a:xfrm>
            <a:off x="7422778" y="3072087"/>
            <a:ext cx="1357800" cy="762000"/>
          </a:xfrm>
          <a:prstGeom prst="wedgeRectCallout">
            <a:avLst>
              <a:gd name="adj1" fmla="val -20835"/>
              <a:gd name="adj2" fmla="val -83504"/>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Jump: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Condition for jumping</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7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601" name="Google Shape;601;p73"/>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602" name="Google Shape;602;p7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38</a:t>
            </a:fld>
            <a:endParaRPr/>
          </a:p>
        </p:txBody>
      </p:sp>
      <p:sp>
        <p:nvSpPr>
          <p:cNvPr id="603" name="Google Shape;603;p73"/>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604" name="Google Shape;604;p73"/>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pic>
        <p:nvPicPr>
          <p:cNvPr id="607" name="Google Shape;607;p73"/>
          <p:cNvPicPr preferRelativeResize="0"/>
          <p:nvPr/>
        </p:nvPicPr>
        <p:blipFill rotWithShape="1">
          <a:blip r:embed="rId3">
            <a:alphaModFix/>
          </a:blip>
          <a:srcRect/>
          <a:stretch/>
        </p:blipFill>
        <p:spPr>
          <a:xfrm>
            <a:off x="1876175" y="4145888"/>
            <a:ext cx="5391650" cy="1968463"/>
          </a:xfrm>
          <a:prstGeom prst="rect">
            <a:avLst/>
          </a:prstGeom>
          <a:noFill/>
          <a:ln>
            <a:noFill/>
          </a:ln>
          <a:effectLst>
            <a:outerShdw blurRad="57150" dist="19050" dir="5400000" algn="bl" rotWithShape="0">
              <a:srgbClr val="000000">
                <a:alpha val="49800"/>
              </a:srgbClr>
            </a:outerShdw>
          </a:effectLst>
        </p:spPr>
      </p:pic>
      <p:sp>
        <p:nvSpPr>
          <p:cNvPr id="608" name="Google Shape;608;p73"/>
          <p:cNvSpPr/>
          <p:nvPr/>
        </p:nvSpPr>
        <p:spPr>
          <a:xfrm>
            <a:off x="520936" y="4973625"/>
            <a:ext cx="1447500" cy="522300"/>
          </a:xfrm>
          <a:prstGeom prst="homePlate">
            <a:avLst>
              <a:gd name="adj" fmla="val 50000"/>
            </a:avLst>
          </a:prstGeom>
          <a:solidFill>
            <a:srgbClr val="E06666"/>
          </a:solidFill>
          <a:ln>
            <a:noFill/>
          </a:ln>
          <a:effectLst>
            <a:outerShdw blurRad="57150" dist="19050" dir="5400000" algn="bl" rotWithShape="0">
              <a:srgbClr val="000000">
                <a:alpha val="4824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11" name="Google Shape;575;p71">
            <a:extLst>
              <a:ext uri="{FF2B5EF4-FFF2-40B4-BE49-F238E27FC236}">
                <a16:creationId xmlns:a16="http://schemas.microsoft.com/office/drawing/2014/main" id="{341EAFD0-6F41-3657-4E9A-405265CBD0BE}"/>
              </a:ext>
            </a:extLst>
          </p:cNvPr>
          <p:cNvSpPr/>
          <p:nvPr/>
        </p:nvSpPr>
        <p:spPr>
          <a:xfrm rot="5400000">
            <a:off x="6462323" y="2138512"/>
            <a:ext cx="137160" cy="11811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576;p71">
            <a:extLst>
              <a:ext uri="{FF2B5EF4-FFF2-40B4-BE49-F238E27FC236}">
                <a16:creationId xmlns:a16="http://schemas.microsoft.com/office/drawing/2014/main" id="{082D8C9C-5565-52DD-AAB6-EA7B5BE0388D}"/>
              </a:ext>
            </a:extLst>
          </p:cNvPr>
          <p:cNvSpPr/>
          <p:nvPr/>
        </p:nvSpPr>
        <p:spPr>
          <a:xfrm>
            <a:off x="5798967" y="3069416"/>
            <a:ext cx="1508476" cy="762000"/>
          </a:xfrm>
          <a:prstGeom prst="wedgeRectCallout">
            <a:avLst>
              <a:gd name="adj1" fmla="val -20889"/>
              <a:gd name="adj2" fmla="val -83504"/>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err="1">
                <a:solidFill>
                  <a:srgbClr val="FFFFFF"/>
                </a:solidFill>
                <a:latin typeface="Calibri" panose="020F0502020204030204" pitchFamily="34" charset="0"/>
                <a:ea typeface="Courier New"/>
                <a:cs typeface="Calibri" panose="020F0502020204030204" pitchFamily="34" charset="0"/>
                <a:sym typeface="Courier New"/>
              </a:rPr>
              <a:t>Dest</a:t>
            </a: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Where to store result</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Google Shape;613;p7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C-Instructions</a:t>
            </a:r>
            <a:endParaRPr/>
          </a:p>
        </p:txBody>
      </p:sp>
      <p:sp>
        <p:nvSpPr>
          <p:cNvPr id="614" name="Google Shape;614;p7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Symbolic:</a:t>
            </a:r>
            <a:endParaRPr/>
          </a:p>
          <a:p>
            <a:pPr marL="356616" lvl="1" indent="0" algn="l" rtl="0">
              <a:lnSpc>
                <a:spcPct val="110000"/>
              </a:lnSpc>
              <a:spcBef>
                <a:spcPts val="24"/>
              </a:spcBef>
              <a:spcAft>
                <a:spcPts val="0"/>
              </a:spcAft>
              <a:buSzPts val="2420"/>
              <a:buNone/>
            </a:pPr>
            <a:endParaRPr sz="1200"/>
          </a:p>
          <a:p>
            <a:pPr marL="347472" lvl="0" indent="-347472" algn="l" rtl="0">
              <a:lnSpc>
                <a:spcPct val="110000"/>
              </a:lnSpc>
              <a:spcBef>
                <a:spcPts val="440"/>
              </a:spcBef>
              <a:spcAft>
                <a:spcPts val="0"/>
              </a:spcAft>
              <a:buSzPts val="2080"/>
              <a:buFont typeface="Noto Sans Symbols"/>
              <a:buChar char="❖"/>
            </a:pPr>
            <a:r>
              <a:rPr lang="en-US"/>
              <a:t>Binary:</a:t>
            </a:r>
            <a:endParaRPr/>
          </a:p>
        </p:txBody>
      </p:sp>
      <p:sp>
        <p:nvSpPr>
          <p:cNvPr id="615" name="Google Shape;615;p7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39</a:t>
            </a:fld>
            <a:endParaRPr/>
          </a:p>
        </p:txBody>
      </p:sp>
      <p:sp>
        <p:nvSpPr>
          <p:cNvPr id="616" name="Google Shape;616;p74"/>
          <p:cNvSpPr/>
          <p:nvPr/>
        </p:nvSpPr>
        <p:spPr>
          <a:xfrm>
            <a:off x="2278742" y="1430362"/>
            <a:ext cx="3018971" cy="5223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FF9900"/>
                </a:solidFill>
                <a:latin typeface="Courier New"/>
                <a:ea typeface="Courier New"/>
                <a:cs typeface="Courier New"/>
                <a:sym typeface="Courier New"/>
              </a:rPr>
              <a:t>dest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comp</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rgbClr val="000000"/>
                </a:solidFill>
                <a:latin typeface="Courier New"/>
                <a:ea typeface="Courier New"/>
                <a:cs typeface="Courier New"/>
                <a:sym typeface="Courier New"/>
              </a:rPr>
              <a:t>;</a:t>
            </a:r>
            <a:r>
              <a:rPr lang="en-US" sz="2000" b="1" i="0" u="none" strike="noStrike" cap="none">
                <a:solidFill>
                  <a:srgbClr val="4A86E8"/>
                </a:solidFill>
                <a:latin typeface="Courier New"/>
                <a:ea typeface="Courier New"/>
                <a:cs typeface="Courier New"/>
                <a:sym typeface="Courier New"/>
              </a:rPr>
              <a:t> </a:t>
            </a:r>
            <a:r>
              <a:rPr lang="en-US" sz="2000" b="1" i="0" u="none" strike="noStrike" cap="none">
                <a:solidFill>
                  <a:schemeClr val="accent1"/>
                </a:solidFill>
                <a:latin typeface="Courier New"/>
                <a:ea typeface="Courier New"/>
                <a:cs typeface="Courier New"/>
                <a:sym typeface="Courier New"/>
              </a:rPr>
              <a:t>jump</a:t>
            </a:r>
            <a:endParaRPr sz="2000" b="1" i="0" u="none" strike="noStrike" cap="none">
              <a:solidFill>
                <a:schemeClr val="accent1"/>
              </a:solidFill>
              <a:latin typeface="Courier New"/>
              <a:ea typeface="Courier New"/>
              <a:cs typeface="Courier New"/>
              <a:sym typeface="Courier New"/>
            </a:endParaRPr>
          </a:p>
        </p:txBody>
      </p:sp>
      <p:sp>
        <p:nvSpPr>
          <p:cNvPr id="617" name="Google Shape;617;p74"/>
          <p:cNvSpPr/>
          <p:nvPr/>
        </p:nvSpPr>
        <p:spPr>
          <a:xfrm>
            <a:off x="1874163" y="2174434"/>
            <a:ext cx="6847099" cy="463623"/>
          </a:xfrm>
          <a:prstGeom prst="rect">
            <a:avLst/>
          </a:prstGeom>
          <a:solidFill>
            <a:srgbClr val="CFE2F3"/>
          </a:solidFill>
          <a:ln>
            <a:noFill/>
          </a:ln>
          <a:effectLst>
            <a:outerShdw blurRad="57150" dist="19050" dir="5400000" algn="bl" rotWithShape="0">
              <a:srgbClr val="000000">
                <a:alpha val="48235"/>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000" b="1" i="0" u="none" strike="noStrike" cap="none">
                <a:solidFill>
                  <a:srgbClr val="4A86E8"/>
                </a:solidFill>
                <a:latin typeface="Courier New"/>
                <a:ea typeface="Courier New"/>
                <a:cs typeface="Courier New"/>
                <a:sym typeface="Courier New"/>
              </a:rPr>
              <a:t>1 </a:t>
            </a:r>
            <a:r>
              <a:rPr lang="en-US" sz="2000" b="1" i="0" u="none" strike="noStrike" cap="none">
                <a:solidFill>
                  <a:srgbClr val="B7B7B7"/>
                </a:solidFill>
                <a:latin typeface="Courier New"/>
                <a:ea typeface="Courier New"/>
                <a:cs typeface="Courier New"/>
                <a:sym typeface="Courier New"/>
              </a:rPr>
              <a:t>1 1</a:t>
            </a:r>
            <a:r>
              <a:rPr lang="en-US" sz="2000" b="1" i="0" u="none" strike="noStrike" cap="none">
                <a:solidFill>
                  <a:srgbClr val="CCCCCC"/>
                </a:solidFill>
                <a:latin typeface="Courier New"/>
                <a:ea typeface="Courier New"/>
                <a:cs typeface="Courier New"/>
                <a:sym typeface="Courier New"/>
              </a:rPr>
              <a:t> </a:t>
            </a:r>
            <a:r>
              <a:rPr lang="en-US" sz="2000" b="1" i="0" u="none" strike="noStrike" cap="none">
                <a:solidFill>
                  <a:srgbClr val="674EA7"/>
                </a:solidFill>
                <a:latin typeface="Courier New"/>
                <a:ea typeface="Courier New"/>
                <a:cs typeface="Courier New"/>
                <a:sym typeface="Courier New"/>
              </a:rPr>
              <a:t>a c1 c2 c3 c4 c5 c6</a:t>
            </a:r>
            <a:r>
              <a:rPr lang="en-US" sz="2000" b="1" i="0" u="none" strike="noStrike" cap="none">
                <a:solidFill>
                  <a:srgbClr val="FF9900"/>
                </a:solidFill>
                <a:latin typeface="Courier New"/>
                <a:ea typeface="Courier New"/>
                <a:cs typeface="Courier New"/>
                <a:sym typeface="Courier New"/>
              </a:rPr>
              <a:t> d1 d2 d3 </a:t>
            </a:r>
            <a:r>
              <a:rPr lang="en-US" sz="2000" b="1" i="0" u="none" strike="noStrike" cap="none">
                <a:solidFill>
                  <a:schemeClr val="accent1"/>
                </a:solidFill>
                <a:latin typeface="Courier New"/>
                <a:ea typeface="Courier New"/>
                <a:cs typeface="Courier New"/>
                <a:sym typeface="Courier New"/>
              </a:rPr>
              <a:t>j1 j2 j3</a:t>
            </a:r>
            <a:endParaRPr sz="2000" b="1" i="0" u="none" strike="noStrike" cap="none">
              <a:solidFill>
                <a:schemeClr val="accent1"/>
              </a:solidFill>
              <a:latin typeface="Courier New"/>
              <a:ea typeface="Courier New"/>
              <a:cs typeface="Courier New"/>
              <a:sym typeface="Courier New"/>
            </a:endParaRPr>
          </a:p>
        </p:txBody>
      </p:sp>
      <p:sp>
        <p:nvSpPr>
          <p:cNvPr id="619" name="Google Shape;619;p74"/>
          <p:cNvSpPr/>
          <p:nvPr/>
        </p:nvSpPr>
        <p:spPr>
          <a:xfrm>
            <a:off x="6324037" y="2767978"/>
            <a:ext cx="2753435" cy="813888"/>
          </a:xfrm>
          <a:prstGeom prst="wedgeRectCallout">
            <a:avLst>
              <a:gd name="adj1" fmla="val -71740"/>
              <a:gd name="adj2" fmla="val -46473"/>
            </a:avLst>
          </a:prstGeom>
          <a:solidFill>
            <a:srgbClr val="674EA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ALU Operation (a bit chooses between A and M)</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pic>
        <p:nvPicPr>
          <p:cNvPr id="620" name="Google Shape;620;p74"/>
          <p:cNvPicPr preferRelativeResize="0"/>
          <p:nvPr/>
        </p:nvPicPr>
        <p:blipFill rotWithShape="1">
          <a:blip r:embed="rId3">
            <a:alphaModFix/>
          </a:blip>
          <a:srcRect/>
          <a:stretch/>
        </p:blipFill>
        <p:spPr>
          <a:xfrm>
            <a:off x="1043940" y="2833361"/>
            <a:ext cx="4750784" cy="4017174"/>
          </a:xfrm>
          <a:prstGeom prst="rect">
            <a:avLst/>
          </a:prstGeom>
          <a:noFill/>
          <a:ln>
            <a:noFill/>
          </a:ln>
          <a:effectLst>
            <a:outerShdw blurRad="57150" dist="19050" dir="5400000" algn="bl" rotWithShape="0">
              <a:srgbClr val="000000">
                <a:alpha val="48235"/>
              </a:srgbClr>
            </a:outerShdw>
          </a:effectLst>
        </p:spPr>
      </p:pic>
      <p:sp>
        <p:nvSpPr>
          <p:cNvPr id="621" name="Google Shape;621;p74"/>
          <p:cNvSpPr/>
          <p:nvPr/>
        </p:nvSpPr>
        <p:spPr>
          <a:xfrm>
            <a:off x="82402" y="4742477"/>
            <a:ext cx="1288895" cy="522300"/>
          </a:xfrm>
          <a:prstGeom prst="homePlate">
            <a:avLst>
              <a:gd name="adj" fmla="val 50000"/>
            </a:avLst>
          </a:prstGeom>
          <a:solidFill>
            <a:srgbClr val="E06666"/>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900"/>
              <a:buFont typeface="Arial"/>
              <a:buNone/>
            </a:pPr>
            <a:r>
              <a:rPr lang="en-US" sz="1900" b="1" i="0" u="none" strike="noStrike" cap="none">
                <a:solidFill>
                  <a:srgbClr val="FFFFFF"/>
                </a:solidFill>
                <a:latin typeface="Calibri"/>
                <a:ea typeface="Calibri"/>
                <a:cs typeface="Calibri"/>
                <a:sym typeface="Calibri"/>
              </a:rPr>
              <a:t>Chapter 4</a:t>
            </a:r>
            <a:endParaRPr sz="1900" b="1" i="0" u="none" strike="noStrike" cap="none">
              <a:solidFill>
                <a:srgbClr val="FFFFFF"/>
              </a:solidFill>
              <a:latin typeface="Calibri"/>
              <a:ea typeface="Calibri"/>
              <a:cs typeface="Calibri"/>
              <a:sym typeface="Calibri"/>
            </a:endParaRPr>
          </a:p>
        </p:txBody>
      </p:sp>
      <p:sp>
        <p:nvSpPr>
          <p:cNvPr id="622" name="Google Shape;622;p74"/>
          <p:cNvSpPr txBox="1"/>
          <p:nvPr/>
        </p:nvSpPr>
        <p:spPr>
          <a:xfrm>
            <a:off x="5919000" y="4742477"/>
            <a:ext cx="2615400" cy="1126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520"/>
              </a:spcBef>
              <a:spcAft>
                <a:spcPts val="0"/>
              </a:spcAft>
              <a:buClr>
                <a:srgbClr val="4B2A85"/>
              </a:buClr>
              <a:buSzPts val="1560"/>
              <a:buFont typeface="Noto Sans Symbols"/>
              <a:buNone/>
            </a:pPr>
            <a:r>
              <a:rPr lang="en-US" sz="1800" b="0" i="0" u="none" strike="noStrike" cap="none" dirty="0">
                <a:solidFill>
                  <a:srgbClr val="FF0000"/>
                </a:solidFill>
                <a:latin typeface="Calibri"/>
                <a:ea typeface="Calibri"/>
                <a:cs typeface="Calibri"/>
                <a:sym typeface="Calibri"/>
              </a:rPr>
              <a:t>Important: just pattern matching text!</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4B2A85"/>
              </a:buClr>
              <a:buSzPts val="1560"/>
              <a:buFont typeface="Noto Sans Symbols"/>
              <a:buNone/>
            </a:pPr>
            <a:r>
              <a:rPr lang="en-US" sz="1800" b="1" i="0" u="none" strike="noStrike" cap="none" dirty="0">
                <a:solidFill>
                  <a:srgbClr val="FF0000"/>
                </a:solidFill>
                <a:latin typeface="Calibri"/>
                <a:ea typeface="Calibri"/>
                <a:cs typeface="Calibri"/>
                <a:sym typeface="Calibri"/>
              </a:rPr>
              <a:t>Cannot</a:t>
            </a:r>
            <a:r>
              <a:rPr lang="en-US" sz="1800" b="0" i="0" u="none" strike="noStrike" cap="none" dirty="0">
                <a:solidFill>
                  <a:srgbClr val="FF0000"/>
                </a:solidFill>
                <a:latin typeface="Calibri"/>
                <a:ea typeface="Calibri"/>
                <a:cs typeface="Calibri"/>
                <a:sym typeface="Calibri"/>
              </a:rPr>
              <a:t> have “</a:t>
            </a:r>
            <a:r>
              <a:rPr lang="en-US" sz="1800" b="1" i="0" u="none" strike="noStrike" cap="none" dirty="0">
                <a:solidFill>
                  <a:srgbClr val="FF0000"/>
                </a:solidFill>
                <a:latin typeface="Consolas"/>
                <a:ea typeface="Consolas"/>
                <a:cs typeface="Consolas"/>
                <a:sym typeface="Consolas"/>
              </a:rPr>
              <a:t>1+M</a:t>
            </a:r>
            <a:r>
              <a:rPr lang="en-US" sz="1800" b="0" i="0" u="none" strike="noStrike" cap="none" dirty="0">
                <a:solidFill>
                  <a:srgbClr val="FF0000"/>
                </a:solidFill>
                <a:latin typeface="Calibri"/>
                <a:ea typeface="Calibri"/>
                <a:cs typeface="Calibri"/>
                <a:sym typeface="Calibri"/>
              </a:rPr>
              <a:t>”</a:t>
            </a:r>
            <a:endParaRPr sz="1400" b="0" i="0" u="none" strike="noStrike" cap="none" dirty="0">
              <a:solidFill>
                <a:srgbClr val="000000"/>
              </a:solidFill>
              <a:latin typeface="Arial"/>
              <a:ea typeface="Arial"/>
              <a:cs typeface="Arial"/>
              <a:sym typeface="Arial"/>
            </a:endParaRPr>
          </a:p>
        </p:txBody>
      </p:sp>
      <p:sp>
        <p:nvSpPr>
          <p:cNvPr id="623" name="Google Shape;623;p74"/>
          <p:cNvSpPr/>
          <p:nvPr/>
        </p:nvSpPr>
        <p:spPr>
          <a:xfrm>
            <a:off x="4564380" y="5185975"/>
            <a:ext cx="457200" cy="332810"/>
          </a:xfrm>
          <a:prstGeom prst="rect">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3" name="Google Shape;577;p71">
            <a:extLst>
              <a:ext uri="{FF2B5EF4-FFF2-40B4-BE49-F238E27FC236}">
                <a16:creationId xmlns:a16="http://schemas.microsoft.com/office/drawing/2014/main" id="{25F2AD17-1860-EB3C-1A74-9C7E2FAC653B}"/>
              </a:ext>
            </a:extLst>
          </p:cNvPr>
          <p:cNvSpPr/>
          <p:nvPr/>
        </p:nvSpPr>
        <p:spPr>
          <a:xfrm rot="5400000">
            <a:off x="4249167" y="1268048"/>
            <a:ext cx="139208" cy="2929604"/>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2" grpId="0"/>
      <p:bldP spid="6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04" name="Google Shape;104;p34"/>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05" name="Google Shape;105;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cxnSp>
        <p:nvCxnSpPr>
          <p:cNvPr id="106" name="Google Shape;106;p34"/>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07" name="Google Shape;107;p34"/>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08" name="Google Shape;108;p34"/>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09" name="Google Shape;109;p34"/>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10" name="Google Shape;110;p34"/>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11" name="Google Shape;111;p34"/>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12" name="Google Shape;112;p34"/>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13" name="Google Shape;113;p34"/>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1">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1">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1">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1">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1">
                                            <p:txEl>
                                              <p:pRg st="8" end="8"/>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1">
                                            <p:txEl>
                                              <p:pRg st="9" end="9"/>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1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27"/>
        <p:cNvGrpSpPr/>
        <p:nvPr/>
      </p:nvGrpSpPr>
      <p:grpSpPr>
        <a:xfrm>
          <a:off x="0" y="0"/>
          <a:ext cx="0" cy="0"/>
          <a:chOff x="0" y="0"/>
          <a:chExt cx="0" cy="0"/>
        </a:xfrm>
      </p:grpSpPr>
      <p:sp>
        <p:nvSpPr>
          <p:cNvPr id="628" name="Google Shape;628;p7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Hack: C-Instructions Example</a:t>
            </a:r>
            <a:endParaRPr dirty="0"/>
          </a:p>
        </p:txBody>
      </p:sp>
      <p:sp>
        <p:nvSpPr>
          <p:cNvPr id="629" name="Google Shape;629;p7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40</a:t>
            </a:fld>
            <a:endParaRPr/>
          </a:p>
        </p:txBody>
      </p:sp>
      <p:sp>
        <p:nvSpPr>
          <p:cNvPr id="630" name="Google Shape;630;p75"/>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631" name="Google Shape;631;p75"/>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632" name="Google Shape;632;p75"/>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33" name="Google Shape;633;p75"/>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34" name="Google Shape;634;p75"/>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35" name="Google Shape;635;p75"/>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36" name="Google Shape;636;p75"/>
          <p:cNvCxnSpPr>
            <a:stCxn id="633"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7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Hack: C-Instructions Example</a:t>
            </a:r>
            <a:endParaRPr dirty="0"/>
          </a:p>
        </p:txBody>
      </p:sp>
      <p:sp>
        <p:nvSpPr>
          <p:cNvPr id="642" name="Google Shape;642;p7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41</a:t>
            </a:fld>
            <a:endParaRPr/>
          </a:p>
        </p:txBody>
      </p:sp>
      <p:sp>
        <p:nvSpPr>
          <p:cNvPr id="643" name="Google Shape;643;p76"/>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@R2</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M=D</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a:t>
            </a:r>
            <a:endParaRPr sz="1600" b="1" i="0" u="none" strike="noStrike" cap="none">
              <a:solidFill>
                <a:srgbClr val="000000"/>
              </a:solidFill>
              <a:latin typeface="Courier New"/>
              <a:ea typeface="Courier New"/>
              <a:cs typeface="Courier New"/>
              <a:sym typeface="Courier New"/>
            </a:endParaRPr>
          </a:p>
        </p:txBody>
      </p:sp>
      <p:sp>
        <p:nvSpPr>
          <p:cNvPr id="644" name="Google Shape;644;p76"/>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645" name="Google Shape;645;p76"/>
          <p:cNvSpPr/>
          <p:nvPr/>
        </p:nvSpPr>
        <p:spPr>
          <a:xfrm>
            <a:off x="6319400" y="2740400"/>
            <a:ext cx="15708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RAM</a:t>
            </a:r>
            <a:endParaRPr sz="1400" b="1" i="0" u="none" strike="noStrike" cap="none">
              <a:solidFill>
                <a:srgbClr val="000000"/>
              </a:solidFill>
              <a:latin typeface="Calibri"/>
              <a:ea typeface="Calibri"/>
              <a:cs typeface="Calibri"/>
              <a:sym typeface="Calibri"/>
            </a:endParaRPr>
          </a:p>
        </p:txBody>
      </p:sp>
      <p:sp>
        <p:nvSpPr>
          <p:cNvPr id="646" name="Google Shape;646;p76"/>
          <p:cNvSpPr/>
          <p:nvPr/>
        </p:nvSpPr>
        <p:spPr>
          <a:xfrm>
            <a:off x="6319400" y="30125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0</a:t>
            </a:r>
            <a:endParaRPr sz="1800" b="1" i="0" u="none" strike="noStrike" cap="none">
              <a:solidFill>
                <a:srgbClr val="000000"/>
              </a:solidFill>
              <a:latin typeface="Courier New"/>
              <a:ea typeface="Courier New"/>
              <a:cs typeface="Courier New"/>
              <a:sym typeface="Courier New"/>
            </a:endParaRPr>
          </a:p>
        </p:txBody>
      </p:sp>
      <p:sp>
        <p:nvSpPr>
          <p:cNvPr id="647" name="Google Shape;647;p76"/>
          <p:cNvSpPr/>
          <p:nvPr/>
        </p:nvSpPr>
        <p:spPr>
          <a:xfrm>
            <a:off x="6319400" y="34164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1</a:t>
            </a:r>
            <a:endParaRPr sz="1800" b="1" i="0" u="none" strike="noStrike" cap="none">
              <a:solidFill>
                <a:srgbClr val="000000"/>
              </a:solidFill>
              <a:latin typeface="Courier New"/>
              <a:ea typeface="Courier New"/>
              <a:cs typeface="Courier New"/>
              <a:sym typeface="Courier New"/>
            </a:endParaRPr>
          </a:p>
        </p:txBody>
      </p:sp>
      <p:sp>
        <p:nvSpPr>
          <p:cNvPr id="648" name="Google Shape;648;p76"/>
          <p:cNvSpPr/>
          <p:nvPr/>
        </p:nvSpPr>
        <p:spPr>
          <a:xfrm>
            <a:off x="6319400" y="38376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2</a:t>
            </a:r>
            <a:endParaRPr sz="1800" b="1" i="0" u="none" strike="noStrike" cap="none">
              <a:solidFill>
                <a:srgbClr val="000000"/>
              </a:solidFill>
              <a:latin typeface="Courier New"/>
              <a:ea typeface="Courier New"/>
              <a:cs typeface="Courier New"/>
              <a:sym typeface="Courier New"/>
            </a:endParaRPr>
          </a:p>
        </p:txBody>
      </p:sp>
      <p:sp>
        <p:nvSpPr>
          <p:cNvPr id="649" name="Google Shape;649;p76"/>
          <p:cNvSpPr/>
          <p:nvPr/>
        </p:nvSpPr>
        <p:spPr>
          <a:xfrm>
            <a:off x="6812000" y="30125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0" name="Google Shape;650;p76"/>
          <p:cNvSpPr/>
          <p:nvPr/>
        </p:nvSpPr>
        <p:spPr>
          <a:xfrm>
            <a:off x="6812000" y="34164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1" name="Google Shape;651;p76"/>
          <p:cNvSpPr/>
          <p:nvPr/>
        </p:nvSpPr>
        <p:spPr>
          <a:xfrm>
            <a:off x="6812000" y="38376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sp>
        <p:nvSpPr>
          <p:cNvPr id="652" name="Google Shape;652;p76"/>
          <p:cNvSpPr/>
          <p:nvPr/>
        </p:nvSpPr>
        <p:spPr>
          <a:xfrm>
            <a:off x="6319400" y="4241500"/>
            <a:ext cx="15708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53" name="Google Shape;653;p76"/>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54" name="Google Shape;654;p76"/>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55" name="Google Shape;655;p76"/>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56" name="Google Shape;656;p76"/>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57" name="Google Shape;657;p76"/>
          <p:cNvCxnSpPr>
            <a:stCxn id="654"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
        <p:nvSpPr>
          <p:cNvPr id="658" name="Google Shape;658;p76"/>
          <p:cNvSpPr/>
          <p:nvPr/>
        </p:nvSpPr>
        <p:spPr>
          <a:xfrm>
            <a:off x="399410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59" name="Google Shape;659;p76"/>
          <p:cNvSpPr/>
          <p:nvPr/>
        </p:nvSpPr>
        <p:spPr>
          <a:xfrm>
            <a:off x="399410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a:t>
            </a:r>
            <a:endParaRPr sz="2000" b="1" i="0" u="none" strike="noStrike" cap="none">
              <a:solidFill>
                <a:srgbClr val="000000"/>
              </a:solidFill>
              <a:latin typeface="Courier New"/>
              <a:ea typeface="Courier New"/>
              <a:cs typeface="Courier New"/>
              <a:sym typeface="Courier New"/>
            </a:endParaRPr>
          </a:p>
        </p:txBody>
      </p:sp>
      <p:sp>
        <p:nvSpPr>
          <p:cNvPr id="660" name="Google Shape;660;p76"/>
          <p:cNvSpPr/>
          <p:nvPr/>
        </p:nvSpPr>
        <p:spPr>
          <a:xfrm>
            <a:off x="515675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61" name="Google Shape;661;p76"/>
          <p:cNvSpPr/>
          <p:nvPr/>
        </p:nvSpPr>
        <p:spPr>
          <a:xfrm>
            <a:off x="515675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62" name="Google Shape;662;p76"/>
          <p:cNvCxnSpPr>
            <a:stCxn id="659" idx="1"/>
          </p:cNvCxnSpPr>
          <p:nvPr/>
        </p:nvCxnSpPr>
        <p:spPr>
          <a:xfrm flipH="1">
            <a:off x="1865000" y="3969504"/>
            <a:ext cx="2129100" cy="428100"/>
          </a:xfrm>
          <a:prstGeom prst="bentConnector3">
            <a:avLst>
              <a:gd name="adj1" fmla="val 12854"/>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66"/>
        <p:cNvGrpSpPr/>
        <p:nvPr/>
      </p:nvGrpSpPr>
      <p:grpSpPr>
        <a:xfrm>
          <a:off x="0" y="0"/>
          <a:ext cx="0" cy="0"/>
          <a:chOff x="0" y="0"/>
          <a:chExt cx="0" cy="0"/>
        </a:xfrm>
      </p:grpSpPr>
      <p:sp>
        <p:nvSpPr>
          <p:cNvPr id="667" name="Google Shape;667;p7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Hack: C-Instructions Example</a:t>
            </a:r>
            <a:endParaRPr dirty="0"/>
          </a:p>
        </p:txBody>
      </p:sp>
      <p:sp>
        <p:nvSpPr>
          <p:cNvPr id="668" name="Google Shape;668;p7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42</a:t>
            </a:fld>
            <a:endParaRPr/>
          </a:p>
        </p:txBody>
      </p:sp>
      <p:sp>
        <p:nvSpPr>
          <p:cNvPr id="669" name="Google Shape;669;p77"/>
          <p:cNvSpPr/>
          <p:nvPr/>
        </p:nvSpPr>
        <p:spPr>
          <a:xfrm>
            <a:off x="1367275" y="2231700"/>
            <a:ext cx="2110200" cy="3166800"/>
          </a:xfrm>
          <a:prstGeom prst="rect">
            <a:avLst/>
          </a:prstGeom>
          <a:solidFill>
            <a:srgbClr val="EFEFEF"/>
          </a:solidFill>
          <a:ln>
            <a:noFill/>
          </a:ln>
          <a:effectLst>
            <a:outerShdw blurRad="57150" dist="19050" dir="5400000" algn="bl" rotWithShape="0">
              <a:srgbClr val="000000">
                <a:alpha val="48235"/>
              </a:srgbClr>
            </a:outerShdw>
          </a:effectLst>
        </p:spPr>
        <p:txBody>
          <a:bodyPr spcFirstLastPara="1" wrap="square" lIns="91425" tIns="91425" rIns="91425" bIns="91425" anchor="ctr" anchorCtr="0">
            <a:noAutofit/>
          </a:bodyPr>
          <a:lstStyle/>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@55</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D=A+1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@R2</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M=D</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@EXAMPLE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  D;JGT</a:t>
            </a:r>
            <a:endParaRPr sz="1600" b="1" i="0" u="none" strike="noStrike" cap="none">
              <a:solidFill>
                <a:srgbClr val="000000"/>
              </a:solidFill>
              <a:latin typeface="Courier New"/>
              <a:ea typeface="Courier New"/>
              <a:cs typeface="Courier New"/>
              <a:sym typeface="Courier New"/>
            </a:endParaRPr>
          </a:p>
        </p:txBody>
      </p:sp>
      <p:sp>
        <p:nvSpPr>
          <p:cNvPr id="670" name="Google Shape;670;p77"/>
          <p:cNvSpPr txBox="1"/>
          <p:nvPr/>
        </p:nvSpPr>
        <p:spPr>
          <a:xfrm>
            <a:off x="874675" y="2231700"/>
            <a:ext cx="492600" cy="3166800"/>
          </a:xfrm>
          <a:prstGeom prst="rect">
            <a:avLst/>
          </a:prstGeom>
          <a:noFill/>
          <a:ln>
            <a:noFill/>
          </a:ln>
        </p:spPr>
        <p:txBody>
          <a:bodyPr spcFirstLastPara="1" wrap="square" lIns="91425" tIns="91425" rIns="91425" bIns="91425" anchor="ctr" anchorCtr="0">
            <a:noAutofit/>
          </a:bodyPr>
          <a:lstStyle/>
          <a:p>
            <a:pPr marL="0" marR="0" lvl="0" indent="0" algn="r" rtl="0">
              <a:lnSpc>
                <a:spcPct val="150000"/>
              </a:lnSpc>
              <a:spcBef>
                <a:spcPts val="0"/>
              </a:spcBef>
              <a:spcAft>
                <a:spcPts val="0"/>
              </a:spcAft>
              <a:buClr>
                <a:srgbClr val="000000"/>
              </a:buClr>
              <a:buSzPts val="16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00</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01</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02</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03</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04</a:t>
            </a:r>
            <a:endParaRPr sz="1600" b="1" i="0" u="none" strike="noStrike" cap="none">
              <a:solidFill>
                <a:srgbClr val="000000"/>
              </a:solidFill>
              <a:latin typeface="Courier New"/>
              <a:ea typeface="Courier New"/>
              <a:cs typeface="Courier New"/>
              <a:sym typeface="Courier New"/>
            </a:endParaRPr>
          </a:p>
          <a:p>
            <a:pPr marL="0" marR="0" lvl="0" indent="0" algn="r" rtl="0">
              <a:lnSpc>
                <a:spcPct val="15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05</a:t>
            </a:r>
            <a:endParaRPr sz="1600" b="1" i="0" u="none" strike="noStrike" cap="none">
              <a:solidFill>
                <a:srgbClr val="000000"/>
              </a:solidFill>
              <a:latin typeface="Courier New"/>
              <a:ea typeface="Courier New"/>
              <a:cs typeface="Courier New"/>
              <a:sym typeface="Courier New"/>
            </a:endParaRPr>
          </a:p>
        </p:txBody>
      </p:sp>
      <p:sp>
        <p:nvSpPr>
          <p:cNvPr id="671" name="Google Shape;671;p77"/>
          <p:cNvSpPr/>
          <p:nvPr/>
        </p:nvSpPr>
        <p:spPr>
          <a:xfrm>
            <a:off x="6319400" y="2740400"/>
            <a:ext cx="15708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RAM</a:t>
            </a:r>
            <a:endParaRPr sz="1400" b="1" i="0" u="none" strike="noStrike" cap="none">
              <a:solidFill>
                <a:srgbClr val="000000"/>
              </a:solidFill>
              <a:latin typeface="Calibri"/>
              <a:ea typeface="Calibri"/>
              <a:cs typeface="Calibri"/>
              <a:sym typeface="Calibri"/>
            </a:endParaRPr>
          </a:p>
        </p:txBody>
      </p:sp>
      <p:sp>
        <p:nvSpPr>
          <p:cNvPr id="672" name="Google Shape;672;p77"/>
          <p:cNvSpPr/>
          <p:nvPr/>
        </p:nvSpPr>
        <p:spPr>
          <a:xfrm>
            <a:off x="6319400" y="30125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0</a:t>
            </a:r>
            <a:endParaRPr sz="1800" b="1" i="0" u="none" strike="noStrike" cap="none">
              <a:solidFill>
                <a:srgbClr val="000000"/>
              </a:solidFill>
              <a:latin typeface="Courier New"/>
              <a:ea typeface="Courier New"/>
              <a:cs typeface="Courier New"/>
              <a:sym typeface="Courier New"/>
            </a:endParaRPr>
          </a:p>
        </p:txBody>
      </p:sp>
      <p:sp>
        <p:nvSpPr>
          <p:cNvPr id="673" name="Google Shape;673;p77"/>
          <p:cNvSpPr/>
          <p:nvPr/>
        </p:nvSpPr>
        <p:spPr>
          <a:xfrm>
            <a:off x="6319400" y="34164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1</a:t>
            </a:r>
            <a:endParaRPr sz="1800" b="1" i="0" u="none" strike="noStrike" cap="none">
              <a:solidFill>
                <a:srgbClr val="000000"/>
              </a:solidFill>
              <a:latin typeface="Courier New"/>
              <a:ea typeface="Courier New"/>
              <a:cs typeface="Courier New"/>
              <a:sym typeface="Courier New"/>
            </a:endParaRPr>
          </a:p>
        </p:txBody>
      </p:sp>
      <p:sp>
        <p:nvSpPr>
          <p:cNvPr id="674" name="Google Shape;674;p77"/>
          <p:cNvSpPr/>
          <p:nvPr/>
        </p:nvSpPr>
        <p:spPr>
          <a:xfrm>
            <a:off x="6319400" y="3837600"/>
            <a:ext cx="4926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2</a:t>
            </a:r>
            <a:endParaRPr sz="1800" b="1" i="0" u="none" strike="noStrike" cap="none">
              <a:solidFill>
                <a:srgbClr val="000000"/>
              </a:solidFill>
              <a:latin typeface="Courier New"/>
              <a:ea typeface="Courier New"/>
              <a:cs typeface="Courier New"/>
              <a:sym typeface="Courier New"/>
            </a:endParaRPr>
          </a:p>
        </p:txBody>
      </p:sp>
      <p:sp>
        <p:nvSpPr>
          <p:cNvPr id="675" name="Google Shape;675;p77"/>
          <p:cNvSpPr/>
          <p:nvPr/>
        </p:nvSpPr>
        <p:spPr>
          <a:xfrm>
            <a:off x="6812000" y="30125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6" name="Google Shape;676;p77"/>
          <p:cNvSpPr/>
          <p:nvPr/>
        </p:nvSpPr>
        <p:spPr>
          <a:xfrm>
            <a:off x="6812000" y="34164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7" name="Google Shape;677;p77"/>
          <p:cNvSpPr/>
          <p:nvPr/>
        </p:nvSpPr>
        <p:spPr>
          <a:xfrm>
            <a:off x="6812000" y="3837600"/>
            <a:ext cx="10782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sp>
        <p:nvSpPr>
          <p:cNvPr id="678" name="Google Shape;678;p77"/>
          <p:cNvSpPr/>
          <p:nvPr/>
        </p:nvSpPr>
        <p:spPr>
          <a:xfrm>
            <a:off x="6319400" y="4241500"/>
            <a:ext cx="1570800" cy="4212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a:t>
            </a:r>
            <a:endParaRPr sz="2000" b="1" i="0" u="none" strike="noStrike" cap="none">
              <a:solidFill>
                <a:srgbClr val="000000"/>
              </a:solidFill>
              <a:latin typeface="Courier New"/>
              <a:ea typeface="Courier New"/>
              <a:cs typeface="Courier New"/>
              <a:sym typeface="Courier New"/>
            </a:endParaRPr>
          </a:p>
        </p:txBody>
      </p:sp>
      <p:sp>
        <p:nvSpPr>
          <p:cNvPr id="679" name="Google Shape;679;p77"/>
          <p:cNvSpPr/>
          <p:nvPr/>
        </p:nvSpPr>
        <p:spPr>
          <a:xfrm>
            <a:off x="3994100" y="503504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80" name="Google Shape;680;p77"/>
          <p:cNvSpPr/>
          <p:nvPr/>
        </p:nvSpPr>
        <p:spPr>
          <a:xfrm>
            <a:off x="3994100" y="530714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0</a:t>
            </a:r>
            <a:endParaRPr sz="2000" b="1" i="0" u="none" strike="noStrike" cap="none">
              <a:solidFill>
                <a:srgbClr val="000000"/>
              </a:solidFill>
              <a:latin typeface="Courier New"/>
              <a:ea typeface="Courier New"/>
              <a:cs typeface="Courier New"/>
              <a:sym typeface="Courier New"/>
            </a:endParaRPr>
          </a:p>
        </p:txBody>
      </p:sp>
      <p:sp>
        <p:nvSpPr>
          <p:cNvPr id="681" name="Google Shape;681;p77"/>
          <p:cNvSpPr/>
          <p:nvPr/>
        </p:nvSpPr>
        <p:spPr>
          <a:xfrm>
            <a:off x="5156750" y="5035048"/>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82" name="Google Shape;682;p77"/>
          <p:cNvSpPr/>
          <p:nvPr/>
        </p:nvSpPr>
        <p:spPr>
          <a:xfrm>
            <a:off x="5156750" y="5307148"/>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83" name="Google Shape;683;p77"/>
          <p:cNvCxnSpPr>
            <a:stCxn id="680" idx="1"/>
          </p:cNvCxnSpPr>
          <p:nvPr/>
        </p:nvCxnSpPr>
        <p:spPr>
          <a:xfrm rot="10800000">
            <a:off x="1865000" y="4764298"/>
            <a:ext cx="2129100" cy="804000"/>
          </a:xfrm>
          <a:prstGeom prst="bentConnector3">
            <a:avLst>
              <a:gd name="adj1" fmla="val 13766"/>
            </a:avLst>
          </a:prstGeom>
          <a:noFill/>
          <a:ln w="28575" cap="flat" cmpd="sng">
            <a:solidFill>
              <a:srgbClr val="990000"/>
            </a:solidFill>
            <a:prstDash val="solid"/>
            <a:round/>
            <a:headEnd type="none" w="sm" len="sm"/>
            <a:tailEnd type="stealth" w="med" len="med"/>
          </a:ln>
        </p:spPr>
      </p:cxnSp>
      <p:sp>
        <p:nvSpPr>
          <p:cNvPr id="684" name="Google Shape;684;p77"/>
          <p:cNvSpPr txBox="1"/>
          <p:nvPr/>
        </p:nvSpPr>
        <p:spPr>
          <a:xfrm>
            <a:off x="3455300" y="5829448"/>
            <a:ext cx="3649500" cy="522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0" i="0" u="none" strike="noStrike" cap="none" dirty="0">
                <a:solidFill>
                  <a:srgbClr val="000000"/>
                </a:solidFill>
                <a:latin typeface="Calibri"/>
                <a:ea typeface="Calibri"/>
                <a:cs typeface="Calibri"/>
                <a:sym typeface="Calibri"/>
              </a:rPr>
              <a:t>(Will jump to instruction 0, since D &gt; 0)</a:t>
            </a:r>
            <a:endParaRPr sz="1600" b="0" i="0" u="none" strike="noStrike" cap="none" dirty="0">
              <a:solidFill>
                <a:srgbClr val="000000"/>
              </a:solidFill>
              <a:latin typeface="Calibri"/>
              <a:ea typeface="Calibri"/>
              <a:cs typeface="Calibri"/>
              <a:sym typeface="Calibri"/>
            </a:endParaRPr>
          </a:p>
        </p:txBody>
      </p:sp>
      <p:sp>
        <p:nvSpPr>
          <p:cNvPr id="685" name="Google Shape;685;p77"/>
          <p:cNvSpPr/>
          <p:nvPr/>
        </p:nvSpPr>
        <p:spPr>
          <a:xfrm>
            <a:off x="399410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86" name="Google Shape;686;p77"/>
          <p:cNvSpPr/>
          <p:nvPr/>
        </p:nvSpPr>
        <p:spPr>
          <a:xfrm>
            <a:off x="399410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2</a:t>
            </a:r>
            <a:endParaRPr sz="2000" b="1" i="0" u="none" strike="noStrike" cap="none">
              <a:solidFill>
                <a:srgbClr val="000000"/>
              </a:solidFill>
              <a:latin typeface="Courier New"/>
              <a:ea typeface="Courier New"/>
              <a:cs typeface="Courier New"/>
              <a:sym typeface="Courier New"/>
            </a:endParaRPr>
          </a:p>
        </p:txBody>
      </p:sp>
      <p:sp>
        <p:nvSpPr>
          <p:cNvPr id="687" name="Google Shape;687;p77"/>
          <p:cNvSpPr/>
          <p:nvPr/>
        </p:nvSpPr>
        <p:spPr>
          <a:xfrm>
            <a:off x="5156750" y="3436254"/>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88" name="Google Shape;688;p77"/>
          <p:cNvSpPr/>
          <p:nvPr/>
        </p:nvSpPr>
        <p:spPr>
          <a:xfrm>
            <a:off x="5156750" y="3708354"/>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89" name="Google Shape;689;p77"/>
          <p:cNvCxnSpPr>
            <a:stCxn id="686" idx="1"/>
          </p:cNvCxnSpPr>
          <p:nvPr/>
        </p:nvCxnSpPr>
        <p:spPr>
          <a:xfrm flipH="1">
            <a:off x="1865000" y="3969504"/>
            <a:ext cx="2129100" cy="428100"/>
          </a:xfrm>
          <a:prstGeom prst="bentConnector3">
            <a:avLst>
              <a:gd name="adj1" fmla="val 12854"/>
            </a:avLst>
          </a:prstGeom>
          <a:noFill/>
          <a:ln w="28575" cap="flat" cmpd="sng">
            <a:solidFill>
              <a:srgbClr val="990000"/>
            </a:solidFill>
            <a:prstDash val="solid"/>
            <a:round/>
            <a:headEnd type="none" w="sm" len="sm"/>
            <a:tailEnd type="stealth" w="med" len="med"/>
          </a:ln>
        </p:spPr>
      </p:cxnSp>
      <p:sp>
        <p:nvSpPr>
          <p:cNvPr id="690" name="Google Shape;690;p77"/>
          <p:cNvSpPr/>
          <p:nvPr/>
        </p:nvSpPr>
        <p:spPr>
          <a:xfrm>
            <a:off x="399410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 Register</a:t>
            </a:r>
            <a:endParaRPr sz="1400" b="1" i="0" u="none" strike="noStrike" cap="none">
              <a:solidFill>
                <a:srgbClr val="000000"/>
              </a:solidFill>
              <a:latin typeface="Calibri"/>
              <a:ea typeface="Calibri"/>
              <a:cs typeface="Calibri"/>
              <a:sym typeface="Calibri"/>
            </a:endParaRPr>
          </a:p>
        </p:txBody>
      </p:sp>
      <p:sp>
        <p:nvSpPr>
          <p:cNvPr id="691" name="Google Shape;691;p77"/>
          <p:cNvSpPr/>
          <p:nvPr/>
        </p:nvSpPr>
        <p:spPr>
          <a:xfrm>
            <a:off x="399410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55</a:t>
            </a:r>
            <a:endParaRPr sz="2000" b="1" i="0" u="none" strike="noStrike" cap="none">
              <a:solidFill>
                <a:srgbClr val="000000"/>
              </a:solidFill>
              <a:latin typeface="Courier New"/>
              <a:ea typeface="Courier New"/>
              <a:cs typeface="Courier New"/>
              <a:sym typeface="Courier New"/>
            </a:endParaRPr>
          </a:p>
        </p:txBody>
      </p:sp>
      <p:sp>
        <p:nvSpPr>
          <p:cNvPr id="692" name="Google Shape;692;p77"/>
          <p:cNvSpPr/>
          <p:nvPr/>
        </p:nvSpPr>
        <p:spPr>
          <a:xfrm>
            <a:off x="5156750" y="1697022"/>
            <a:ext cx="1078200" cy="2721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 Register</a:t>
            </a:r>
            <a:endParaRPr sz="1400" b="1" i="0" u="none" strike="noStrike" cap="none">
              <a:solidFill>
                <a:srgbClr val="000000"/>
              </a:solidFill>
              <a:latin typeface="Calibri"/>
              <a:ea typeface="Calibri"/>
              <a:cs typeface="Calibri"/>
              <a:sym typeface="Calibri"/>
            </a:endParaRPr>
          </a:p>
        </p:txBody>
      </p:sp>
      <p:sp>
        <p:nvSpPr>
          <p:cNvPr id="693" name="Google Shape;693;p77"/>
          <p:cNvSpPr/>
          <p:nvPr/>
        </p:nvSpPr>
        <p:spPr>
          <a:xfrm>
            <a:off x="5156750" y="1969122"/>
            <a:ext cx="1078200" cy="522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56</a:t>
            </a:r>
            <a:endParaRPr sz="2000" b="1" i="0" u="none" strike="noStrike" cap="none">
              <a:solidFill>
                <a:srgbClr val="000000"/>
              </a:solidFill>
              <a:latin typeface="Courier New"/>
              <a:ea typeface="Courier New"/>
              <a:cs typeface="Courier New"/>
              <a:sym typeface="Courier New"/>
            </a:endParaRPr>
          </a:p>
        </p:txBody>
      </p:sp>
      <p:cxnSp>
        <p:nvCxnSpPr>
          <p:cNvPr id="694" name="Google Shape;694;p77"/>
          <p:cNvCxnSpPr>
            <a:stCxn id="691" idx="1"/>
          </p:cNvCxnSpPr>
          <p:nvPr/>
        </p:nvCxnSpPr>
        <p:spPr>
          <a:xfrm flipH="1">
            <a:off x="1874900" y="2230272"/>
            <a:ext cx="2119200" cy="1441200"/>
          </a:xfrm>
          <a:prstGeom prst="bentConnector3">
            <a:avLst>
              <a:gd name="adj1" fmla="val 11429"/>
            </a:avLst>
          </a:prstGeom>
          <a:noFill/>
          <a:ln w="28575" cap="flat" cmpd="sng">
            <a:solidFill>
              <a:srgbClr val="990000"/>
            </a:solidFill>
            <a:prstDash val="solid"/>
            <a:round/>
            <a:headEnd type="none" w="sm" len="sm"/>
            <a:tailEnd type="stealth" w="med" len="med"/>
          </a:ln>
        </p:spPr>
      </p:cxn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07" name="Google Shape;707;p7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7 Reminders</a:t>
            </a:r>
            <a:endParaRPr dirty="0"/>
          </a:p>
        </p:txBody>
      </p:sp>
      <p:sp>
        <p:nvSpPr>
          <p:cNvPr id="708" name="Google Shape;708;p7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We will explore Hack Assembly in lecture this Thursday!</a:t>
            </a:r>
            <a:endParaRPr dirty="0"/>
          </a:p>
          <a:p>
            <a:pPr marL="356616" lvl="1" indent="0">
              <a:buNone/>
            </a:pPr>
            <a:endParaRPr dirty="0"/>
          </a:p>
          <a:p>
            <a:pPr marL="347472" lvl="0" indent="-347472"/>
            <a:r>
              <a:rPr lang="en-US" b="1" dirty="0"/>
              <a:t>Project 4 due this Thursday (1/26) at 11:59pm</a:t>
            </a:r>
          </a:p>
          <a:p>
            <a:pPr marL="356616" lvl="1" indent="0">
              <a:buNone/>
            </a:pPr>
            <a:endParaRPr dirty="0"/>
          </a:p>
          <a:p>
            <a:pPr marL="347472" lvl="0" indent="-347472" algn="l" rtl="0">
              <a:lnSpc>
                <a:spcPct val="110000"/>
              </a:lnSpc>
              <a:spcBef>
                <a:spcPts val="440"/>
              </a:spcBef>
              <a:spcAft>
                <a:spcPts val="0"/>
              </a:spcAft>
              <a:buSzPts val="2080"/>
              <a:buFont typeface="Noto Sans Symbols"/>
              <a:buChar char="❖"/>
            </a:pPr>
            <a:r>
              <a:rPr lang="en-US" dirty="0"/>
              <a:t>Eric has office hours after class in CSE2 153</a:t>
            </a:r>
          </a:p>
          <a:p>
            <a:pPr marL="640080" lvl="1" indent="-283464"/>
            <a:r>
              <a:rPr lang="en-US" dirty="0">
                <a:solidFill>
                  <a:schemeClr val="tx1"/>
                </a:solidFill>
              </a:rPr>
              <a:t>Feel free to post your questions on the Ed board as well</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t>Midterm exam coming up in around two weeks (2/9) during lecture time</a:t>
            </a:r>
          </a:p>
          <a:p>
            <a:pPr marL="640080" lvl="1" indent="-283464"/>
            <a:r>
              <a:rPr lang="en-US" dirty="0"/>
              <a:t>More details to come, along with metacognitive strategies for preparing for exams</a:t>
            </a:r>
          </a:p>
        </p:txBody>
      </p:sp>
      <p:sp>
        <p:nvSpPr>
          <p:cNvPr id="709" name="Google Shape;709;p7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43</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20" name="Google Shape;120;p35"/>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21" name="Google Shape;12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5</a:t>
            </a:fld>
            <a:endParaRPr/>
          </a:p>
        </p:txBody>
      </p:sp>
      <p:cxnSp>
        <p:nvCxnSpPr>
          <p:cNvPr id="122" name="Google Shape;122;p35"/>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23" name="Google Shape;123;p35"/>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24" name="Google Shape;124;p35"/>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25" name="Google Shape;125;p35"/>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26" name="Google Shape;126;p35"/>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27" name="Google Shape;127;p35"/>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28" name="Google Shape;128;p35"/>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29" name="Google Shape;129;p35"/>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
        <p:nvSpPr>
          <p:cNvPr id="130" name="Google Shape;130;p35"/>
          <p:cNvSpPr/>
          <p:nvPr/>
        </p:nvSpPr>
        <p:spPr>
          <a:xfrm>
            <a:off x="3813425" y="1326600"/>
            <a:ext cx="3245400" cy="42048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Applying the Cornell Note-Taking Method</a:t>
            </a:r>
            <a:endParaRPr/>
          </a:p>
        </p:txBody>
      </p:sp>
      <p:sp>
        <p:nvSpPr>
          <p:cNvPr id="136" name="Google Shape;136;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Try it during today’s technical lecture!</a:t>
            </a:r>
          </a:p>
          <a:p>
            <a:pPr marL="347472" lvl="0" indent="-347472" algn="l" rtl="0">
              <a:lnSpc>
                <a:spcPct val="110000"/>
              </a:lnSpc>
              <a:spcBef>
                <a:spcPts val="440"/>
              </a:spcBef>
              <a:spcAft>
                <a:spcPts val="0"/>
              </a:spcAft>
              <a:buSzPts val="2080"/>
              <a:buFont typeface="Noto Sans Symbols"/>
              <a:buChar char="❖"/>
            </a:pPr>
            <a:endParaRPr dirty="0"/>
          </a:p>
          <a:p>
            <a:pPr marL="347472" lvl="0" indent="-347472" algn="l" rtl="0">
              <a:lnSpc>
                <a:spcPct val="110000"/>
              </a:lnSpc>
              <a:spcBef>
                <a:spcPts val="440"/>
              </a:spcBef>
              <a:spcAft>
                <a:spcPts val="0"/>
              </a:spcAft>
              <a:buSzPts val="2080"/>
              <a:buFont typeface="Noto Sans Symbols"/>
              <a:buChar char="❖"/>
            </a:pPr>
            <a:r>
              <a:rPr lang="en-US" dirty="0"/>
              <a:t>On Thursday, we’ll provide you with an opportunity to discuss your notes with your classmates</a:t>
            </a:r>
            <a:br>
              <a:rPr lang="en-US" dirty="0"/>
            </a:br>
            <a:endParaRPr dirty="0"/>
          </a:p>
          <a:p>
            <a:pPr marL="347472" lvl="0" indent="-347472" algn="l" rtl="0">
              <a:lnSpc>
                <a:spcPct val="110000"/>
              </a:lnSpc>
              <a:spcBef>
                <a:spcPts val="440"/>
              </a:spcBef>
              <a:spcAft>
                <a:spcPts val="0"/>
              </a:spcAft>
              <a:buSzPts val="2080"/>
              <a:buFont typeface="Noto Sans Symbols"/>
              <a:buChar char="❖"/>
            </a:pPr>
            <a:r>
              <a:rPr lang="en-US" dirty="0"/>
              <a:t>You will have a chance to reflect on your experience taking Cornell Notes in Project 4</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37" name="Google Shape;137;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10fc0afc8c1_1_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373" name="Google Shape;373;g10fc0afc8c1_1_0"/>
          <p:cNvSpPr txBox="1">
            <a:spLocks noGrp="1"/>
          </p:cNvSpPr>
          <p:nvPr>
            <p:ph type="body" idx="1"/>
          </p:nvPr>
        </p:nvSpPr>
        <p:spPr>
          <a:xfrm>
            <a:off x="396875" y="1362075"/>
            <a:ext cx="83661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457200" lvl="1" indent="0">
              <a:spcBef>
                <a:spcPts val="440"/>
              </a:spcBef>
              <a:buSzPts val="2080"/>
              <a:buNone/>
            </a:pPr>
            <a:endParaRPr lang="en-US" dirty="0">
              <a:solidFill>
                <a:schemeClr val="tx1"/>
              </a:solidFill>
            </a:endParaRPr>
          </a:p>
          <a:p>
            <a:pPr marL="347472" lvl="0" indent="-347472" algn="l" rtl="0">
              <a:spcBef>
                <a:spcPts val="440"/>
              </a:spcBef>
              <a:spcAft>
                <a:spcPts val="0"/>
              </a:spcAft>
              <a:buClr>
                <a:srgbClr val="4B2A85"/>
              </a:buClr>
              <a:buSzPts val="2080"/>
              <a:buChar char="❖"/>
            </a:pPr>
            <a:r>
              <a:rPr lang="en-US" b="1" dirty="0">
                <a:solidFill>
                  <a:srgbClr val="4B2A85"/>
                </a:solidFill>
              </a:rPr>
              <a:t>Machine Languages </a:t>
            </a:r>
            <a:endParaRPr b="1" dirty="0">
              <a:solidFill>
                <a:srgbClr val="4B2A85"/>
              </a:solidFill>
            </a:endParaRPr>
          </a:p>
          <a:p>
            <a:pPr marL="640080" lvl="1" indent="-283464" algn="l" rtl="0">
              <a:spcBef>
                <a:spcPts val="24"/>
              </a:spcBef>
              <a:spcAft>
                <a:spcPts val="0"/>
              </a:spcAft>
              <a:buClr>
                <a:srgbClr val="4B2A85"/>
              </a:buClr>
              <a:buSzPts val="2420"/>
              <a:buChar char="▪"/>
            </a:pPr>
            <a:r>
              <a:rPr lang="en-US" b="1" dirty="0">
                <a:solidFill>
                  <a:srgbClr val="4B2A85"/>
                </a:solidFill>
              </a:rPr>
              <a:t>Assembly Languages, Producing Machine Code</a:t>
            </a:r>
            <a:endParaRPr lang="en-US" sz="2600" b="1" dirty="0">
              <a:solidFill>
                <a:srgbClr val="4B2A85"/>
              </a:solidFill>
            </a:endParaRPr>
          </a:p>
          <a:p>
            <a:pPr marL="640080" lvl="1" indent="-283464" algn="l" rtl="0">
              <a:spcBef>
                <a:spcPts val="24"/>
              </a:spcBef>
              <a:spcAft>
                <a:spcPts val="0"/>
              </a:spcAft>
              <a:buClr>
                <a:srgbClr val="4B2A85"/>
              </a:buClr>
              <a:buSzPts val="2420"/>
              <a:buChar char="▪"/>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Control Flow of Computer Instructions</a:t>
            </a:r>
          </a:p>
          <a:p>
            <a:pPr marL="640080" lvl="1" indent="-283464" algn="l" rtl="0">
              <a:spcBef>
                <a:spcPts val="24"/>
              </a:spcBef>
              <a:spcAft>
                <a:spcPts val="0"/>
              </a:spcAft>
              <a:buClr>
                <a:srgbClr val="4B2A85"/>
              </a:buClr>
              <a:buSzPts val="2420"/>
              <a:buChar char="▪"/>
            </a:pPr>
            <a:r>
              <a:rPr lang="en-US" dirty="0">
                <a:solidFill>
                  <a:schemeClr val="tx1"/>
                </a:solidFill>
              </a:rPr>
              <a:t>Jumps in Assembly, The Program Counter</a:t>
            </a:r>
          </a:p>
          <a:p>
            <a:pPr marL="640080" lvl="1" indent="-283464" algn="l" rtl="0">
              <a:spcBef>
                <a:spcPts val="24"/>
              </a:spcBef>
              <a:spcAft>
                <a:spcPts val="0"/>
              </a:spcAft>
              <a:buClr>
                <a:srgbClr val="4B2A85"/>
              </a:buClr>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The Hack Assembly Language</a:t>
            </a:r>
          </a:p>
          <a:p>
            <a:pPr marL="640080" lvl="1" indent="-283464" algn="l" rtl="0">
              <a:lnSpc>
                <a:spcPct val="110000"/>
              </a:lnSpc>
              <a:spcBef>
                <a:spcPts val="24"/>
              </a:spcBef>
              <a:spcAft>
                <a:spcPts val="0"/>
              </a:spcAft>
              <a:buSzPts val="2420"/>
              <a:buChar char="▪"/>
            </a:pPr>
            <a:r>
              <a:rPr lang="en-US" dirty="0">
                <a:solidFill>
                  <a:schemeClr val="tx1"/>
                </a:solidFill>
              </a:rPr>
              <a:t>Registers, A-Instructions, Symbols, &amp; C-Instructions</a:t>
            </a:r>
          </a:p>
        </p:txBody>
      </p:sp>
      <p:sp>
        <p:nvSpPr>
          <p:cNvPr id="374" name="Google Shape;374;g10fc0afc8c1_1_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Tree>
    <p:extLst>
      <p:ext uri="{BB962C8B-B14F-4D97-AF65-F5344CB8AC3E}">
        <p14:creationId xmlns:p14="http://schemas.microsoft.com/office/powerpoint/2010/main" val="2595075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Revisiting The Von Neumann Architecture</a:t>
            </a:r>
            <a:endParaRPr/>
          </a:p>
        </p:txBody>
      </p:sp>
      <p:sp>
        <p:nvSpPr>
          <p:cNvPr id="150" name="Google Shape;150;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
        <p:nvSpPr>
          <p:cNvPr id="151" name="Google Shape;151;p13"/>
          <p:cNvSpPr/>
          <p:nvPr/>
        </p:nvSpPr>
        <p:spPr>
          <a:xfrm>
            <a:off x="2298745" y="1405475"/>
            <a:ext cx="4530000" cy="43164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152" name="Google Shape;152;p13"/>
          <p:cNvSpPr/>
          <p:nvPr/>
        </p:nvSpPr>
        <p:spPr>
          <a:xfrm>
            <a:off x="2472875" y="2078725"/>
            <a:ext cx="16494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MEMORY</a:t>
            </a:r>
            <a:endParaRPr sz="2000" b="1" i="0" u="none" strike="noStrike" cap="none">
              <a:solidFill>
                <a:srgbClr val="000000"/>
              </a:solidFill>
              <a:latin typeface="Calibri"/>
              <a:ea typeface="Calibri"/>
              <a:cs typeface="Calibri"/>
              <a:sym typeface="Calibri"/>
            </a:endParaRPr>
          </a:p>
        </p:txBody>
      </p:sp>
      <p:sp>
        <p:nvSpPr>
          <p:cNvPr id="153" name="Google Shape;153;p13"/>
          <p:cNvSpPr txBox="1">
            <a:spLocks noGrp="1"/>
          </p:cNvSpPr>
          <p:nvPr>
            <p:ph type="body" idx="1"/>
          </p:nvPr>
        </p:nvSpPr>
        <p:spPr>
          <a:xfrm>
            <a:off x="396875" y="1362075"/>
            <a:ext cx="8366100" cy="560478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520"/>
              </a:spcBef>
              <a:spcAft>
                <a:spcPts val="0"/>
              </a:spcAft>
              <a:buSzPts val="1560"/>
              <a:buNone/>
            </a:pPr>
            <a:r>
              <a:rPr lang="en-US" sz="2000"/>
              <a:t>(This picture will get more detailed as we go!)</a:t>
            </a:r>
            <a:endParaRPr sz="2000"/>
          </a:p>
          <a:p>
            <a:pPr marL="0" lvl="0" indent="0" algn="l" rtl="0">
              <a:lnSpc>
                <a:spcPct val="100000"/>
              </a:lnSpc>
              <a:spcBef>
                <a:spcPts val="520"/>
              </a:spcBef>
              <a:spcAft>
                <a:spcPts val="0"/>
              </a:spcAft>
              <a:buSzPts val="1560"/>
              <a:buNone/>
            </a:pPr>
            <a:endParaRPr/>
          </a:p>
        </p:txBody>
      </p:sp>
      <p:sp>
        <p:nvSpPr>
          <p:cNvPr id="154" name="Google Shape;154;p13"/>
          <p:cNvSpPr/>
          <p:nvPr/>
        </p:nvSpPr>
        <p:spPr>
          <a:xfrm>
            <a:off x="35702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INPUT</a:t>
            </a:r>
            <a:endParaRPr sz="1400" b="1" i="0" u="none" strike="noStrike" cap="none">
              <a:solidFill>
                <a:srgbClr val="000000"/>
              </a:solidFill>
              <a:latin typeface="Calibri"/>
              <a:ea typeface="Calibri"/>
              <a:cs typeface="Calibri"/>
              <a:sym typeface="Calibri"/>
            </a:endParaRPr>
          </a:p>
        </p:txBody>
      </p:sp>
      <p:sp>
        <p:nvSpPr>
          <p:cNvPr id="155" name="Google Shape;155;p13"/>
          <p:cNvSpPr/>
          <p:nvPr/>
        </p:nvSpPr>
        <p:spPr>
          <a:xfrm>
            <a:off x="4555800" y="2078725"/>
            <a:ext cx="2091300" cy="34872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56" name="Google Shape;156;p13"/>
          <p:cNvSpPr/>
          <p:nvPr/>
        </p:nvSpPr>
        <p:spPr>
          <a:xfrm>
            <a:off x="4732750" y="4685879"/>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REGISTERS</a:t>
            </a:r>
            <a:endParaRPr sz="1400" b="1" i="0" u="none" strike="noStrike" cap="none">
              <a:solidFill>
                <a:srgbClr val="000000"/>
              </a:solidFill>
              <a:latin typeface="Calibri"/>
              <a:ea typeface="Calibri"/>
              <a:cs typeface="Calibri"/>
              <a:sym typeface="Calibri"/>
            </a:endParaRPr>
          </a:p>
        </p:txBody>
      </p:sp>
      <p:sp>
        <p:nvSpPr>
          <p:cNvPr id="157" name="Google Shape;157;p13"/>
          <p:cNvSpPr/>
          <p:nvPr/>
        </p:nvSpPr>
        <p:spPr>
          <a:xfrm>
            <a:off x="4732750" y="5104054"/>
            <a:ext cx="1788600" cy="365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CONTROL</a:t>
            </a:r>
            <a:endParaRPr sz="1400" b="1" i="0" u="none" strike="noStrike" cap="none">
              <a:solidFill>
                <a:srgbClr val="000000"/>
              </a:solidFill>
              <a:latin typeface="Calibri"/>
              <a:ea typeface="Calibri"/>
              <a:cs typeface="Calibri"/>
              <a:sym typeface="Calibri"/>
            </a:endParaRPr>
          </a:p>
        </p:txBody>
      </p:sp>
      <p:sp>
        <p:nvSpPr>
          <p:cNvPr id="158" name="Google Shape;158;p13"/>
          <p:cNvSpPr/>
          <p:nvPr/>
        </p:nvSpPr>
        <p:spPr>
          <a:xfrm>
            <a:off x="7726175" y="3322803"/>
            <a:ext cx="1044300" cy="6471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OUTPUT</a:t>
            </a:r>
            <a:endParaRPr sz="1400" b="1" i="0" u="none" strike="noStrike" cap="none">
              <a:solidFill>
                <a:srgbClr val="000000"/>
              </a:solidFill>
              <a:latin typeface="Calibri"/>
              <a:ea typeface="Calibri"/>
              <a:cs typeface="Calibri"/>
              <a:sym typeface="Calibri"/>
            </a:endParaRPr>
          </a:p>
        </p:txBody>
      </p:sp>
      <p:sp>
        <p:nvSpPr>
          <p:cNvPr id="159" name="Google Shape;159;p13"/>
          <p:cNvSpPr/>
          <p:nvPr/>
        </p:nvSpPr>
        <p:spPr>
          <a:xfrm>
            <a:off x="1421550" y="3406975"/>
            <a:ext cx="1014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13"/>
          <p:cNvSpPr/>
          <p:nvPr/>
        </p:nvSpPr>
        <p:spPr>
          <a:xfrm>
            <a:off x="6828750" y="3406975"/>
            <a:ext cx="10143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13"/>
          <p:cNvSpPr/>
          <p:nvPr/>
        </p:nvSpPr>
        <p:spPr>
          <a:xfrm rot="10800000">
            <a:off x="3982800" y="3664275"/>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13"/>
          <p:cNvSpPr/>
          <p:nvPr/>
        </p:nvSpPr>
        <p:spPr>
          <a:xfrm>
            <a:off x="4122275" y="3189600"/>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63" name="Google Shape;163;p13"/>
          <p:cNvPicPr preferRelativeResize="0"/>
          <p:nvPr/>
        </p:nvPicPr>
        <p:blipFill rotWithShape="1">
          <a:blip r:embed="rId3">
            <a:alphaModFix/>
          </a:blip>
          <a:srcRect/>
          <a:stretch/>
        </p:blipFill>
        <p:spPr>
          <a:xfrm>
            <a:off x="4777033" y="2736190"/>
            <a:ext cx="1648825" cy="1820347"/>
          </a:xfrm>
          <a:prstGeom prst="rect">
            <a:avLst/>
          </a:prstGeom>
          <a:noFill/>
          <a:ln>
            <a:noFill/>
          </a:ln>
        </p:spPr>
      </p:pic>
      <p:sp>
        <p:nvSpPr>
          <p:cNvPr id="164" name="Google Shape;164;p13"/>
          <p:cNvSpPr/>
          <p:nvPr/>
        </p:nvSpPr>
        <p:spPr>
          <a:xfrm>
            <a:off x="2576150" y="2736199"/>
            <a:ext cx="1405800" cy="12336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PROGRAM</a:t>
            </a:r>
            <a:endParaRPr sz="1400" b="1" i="0" u="none" strike="noStrike" cap="none">
              <a:solidFill>
                <a:srgbClr val="000000"/>
              </a:solidFill>
              <a:latin typeface="Calibri"/>
              <a:ea typeface="Calibri"/>
              <a:cs typeface="Calibri"/>
              <a:sym typeface="Calibri"/>
            </a:endParaRPr>
          </a:p>
        </p:txBody>
      </p:sp>
      <p:sp>
        <p:nvSpPr>
          <p:cNvPr id="165" name="Google Shape;165;p13"/>
          <p:cNvSpPr/>
          <p:nvPr/>
        </p:nvSpPr>
        <p:spPr>
          <a:xfrm>
            <a:off x="2594675" y="4094499"/>
            <a:ext cx="1405800" cy="13260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DATA</a:t>
            </a:r>
            <a:endParaRPr sz="14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Machine Code</a:t>
            </a:r>
            <a:endParaRPr/>
          </a:p>
        </p:txBody>
      </p:sp>
      <p:sp>
        <p:nvSpPr>
          <p:cNvPr id="171" name="Google Shape;171;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Instructions are stored in memory, so they must be able to be encoded in binary</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When we refer to </a:t>
            </a:r>
            <a:r>
              <a:rPr lang="en-US" b="1" dirty="0"/>
              <a:t>machine code</a:t>
            </a:r>
            <a:r>
              <a:rPr lang="en-US" dirty="0"/>
              <a:t>, we are typically talking about this binary representation of code</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Each instruction is a sequence of 0s and 1s</a:t>
            </a:r>
            <a:endParaRPr dirty="0"/>
          </a:p>
          <a:p>
            <a:pPr marL="640080" lvl="1" indent="-283464" algn="l" rtl="0">
              <a:lnSpc>
                <a:spcPct val="110000"/>
              </a:lnSpc>
              <a:spcBef>
                <a:spcPts val="24"/>
              </a:spcBef>
              <a:spcAft>
                <a:spcPts val="0"/>
              </a:spcAft>
              <a:buSzPts val="2420"/>
              <a:buChar char="▪"/>
            </a:pPr>
            <a:r>
              <a:rPr lang="en-US" dirty="0"/>
              <a:t>Our computer / hardware specification is what gives meaning to each part of this sequence</a:t>
            </a:r>
            <a:endParaRPr dirty="0"/>
          </a:p>
          <a:p>
            <a:pPr marL="640080" lvl="1" indent="-283464" algn="l" rtl="0">
              <a:lnSpc>
                <a:spcPct val="110000"/>
              </a:lnSpc>
              <a:spcBef>
                <a:spcPts val="24"/>
              </a:spcBef>
              <a:spcAft>
                <a:spcPts val="0"/>
              </a:spcAft>
              <a:buSzPts val="2420"/>
              <a:buChar char="▪"/>
            </a:pPr>
            <a:r>
              <a:rPr lang="en-US" dirty="0"/>
              <a:t>“Is this an add or subtract instruction? What are the inputs?”</a:t>
            </a:r>
            <a:endParaRPr dirty="0"/>
          </a:p>
        </p:txBody>
      </p:sp>
      <p:sp>
        <p:nvSpPr>
          <p:cNvPr id="172" name="Google Shape;172;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2697</Words>
  <Application>Microsoft Macintosh PowerPoint</Application>
  <PresentationFormat>On-screen Show (4:3)</PresentationFormat>
  <Paragraphs>812</Paragraphs>
  <Slides>43</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Noto Sans Symbols</vt:lpstr>
      <vt:lpstr>Arial</vt:lpstr>
      <vt:lpstr>Arial Narrow</vt:lpstr>
      <vt:lpstr>Calibri</vt:lpstr>
      <vt:lpstr>Cambria Math</vt:lpstr>
      <vt:lpstr>Consolas</vt:lpstr>
      <vt:lpstr>Courier New</vt:lpstr>
      <vt:lpstr>Open Sans</vt:lpstr>
      <vt:lpstr>Times New Roman</vt:lpstr>
      <vt:lpstr>UWTheme-333-Sp18</vt:lpstr>
      <vt:lpstr>Cornell Note-taking &amp; Machine Language </vt:lpstr>
      <vt:lpstr>Lecture Outline</vt:lpstr>
      <vt:lpstr>Recap: Bloom’s Taxonomy </vt:lpstr>
      <vt:lpstr>Cornell Note Taking Method</vt:lpstr>
      <vt:lpstr>Cornell Note Taking Method</vt:lpstr>
      <vt:lpstr>Applying the Cornell Note-Taking Method</vt:lpstr>
      <vt:lpstr>Lecture Outline</vt:lpstr>
      <vt:lpstr>Revisiting The Von Neumann Architecture</vt:lpstr>
      <vt:lpstr>Machine Code</vt:lpstr>
      <vt:lpstr>Storing the Program</vt:lpstr>
      <vt:lpstr>Assembly Languages</vt:lpstr>
      <vt:lpstr>Producing Machine Code</vt:lpstr>
      <vt:lpstr>Producing Machine Code</vt:lpstr>
      <vt:lpstr>Producing Machine Code</vt:lpstr>
      <vt:lpstr>Machine Language</vt:lpstr>
      <vt:lpstr>Machine Operations</vt:lpstr>
      <vt:lpstr>Registers</vt:lpstr>
      <vt:lpstr>Addressing Modes</vt:lpstr>
      <vt:lpstr>Lecture Outline</vt:lpstr>
      <vt:lpstr>Flow Control</vt:lpstr>
      <vt:lpstr>Flow Control: Unconditional Jumps</vt:lpstr>
      <vt:lpstr>Flow Control: Conditional Jumps</vt:lpstr>
      <vt:lpstr>Program Counter (PC)</vt:lpstr>
      <vt:lpstr>Program Counter (PC)</vt:lpstr>
      <vt:lpstr>Program Counter (PC)</vt:lpstr>
      <vt:lpstr>Lecture Outline</vt:lpstr>
      <vt:lpstr>The Hack Computer</vt:lpstr>
      <vt:lpstr>The Hack Machine Language</vt:lpstr>
      <vt:lpstr>Hack: Control Flow</vt:lpstr>
      <vt:lpstr>Hack: Registers</vt:lpstr>
      <vt:lpstr>Hack: A-Instructions</vt:lpstr>
      <vt:lpstr>Hack: A-Instructions</vt:lpstr>
      <vt:lpstr>Hack: Symbols</vt:lpstr>
      <vt:lpstr>Hack: Built-In Symbols</vt:lpstr>
      <vt:lpstr>Hack: C-Instructions</vt:lpstr>
      <vt:lpstr>Hack: C-Instructions</vt:lpstr>
      <vt:lpstr>Hack: C-Instructions</vt:lpstr>
      <vt:lpstr>Hack: C-Instructions</vt:lpstr>
      <vt:lpstr>Hack: C-Instructions</vt:lpstr>
      <vt:lpstr>Hack: C-Instructions Example</vt:lpstr>
      <vt:lpstr>Hack: C-Instructions Example</vt:lpstr>
      <vt:lpstr>Hack: C-Instructions Example</vt:lpstr>
      <vt:lpstr>Lecture 7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 Languages, Annotation Strategies</dc:title>
  <dc:creator>Aaron Johnston</dc:creator>
  <cp:lastModifiedBy>Eric Fan</cp:lastModifiedBy>
  <cp:revision>142</cp:revision>
  <dcterms:created xsi:type="dcterms:W3CDTF">2018-03-28T08:00:24Z</dcterms:created>
  <dcterms:modified xsi:type="dcterms:W3CDTF">2023-01-24T21:20:38Z</dcterms:modified>
</cp:coreProperties>
</file>